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6" r:id="rId34"/>
    <p:sldId id="290" r:id="rId35"/>
    <p:sldId id="29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88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CD066-18F6-4909-BA4D-FA98525FCF89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C02AE-5E5F-4C6F-8EE3-87215B7A7C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32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74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243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469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042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626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568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945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905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841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574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655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03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102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9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47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17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8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347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C02AE-5E5F-4C6F-8EE3-87215B7A7CF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756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651AC-C8E2-6B0D-1D9E-BB23751A8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5B999F-094F-297A-6EF3-778C83FF8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817C78-0F66-8F0E-2CD8-158271EA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9276A-5E9A-6100-C2EF-107AC27C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F4C790-B928-0807-2350-804622CF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10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95126-7452-E2FD-5A5F-58007F32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30DC4C-C4D0-856A-E708-1559259EB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DA72F6-D21F-3AE9-5096-099AA67BF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137BB-EE4D-66E6-5A51-9F68067D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502AEA-57FE-6DF0-B348-35DC4979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0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8F1047-8647-9BD1-4B7B-635D3C9E2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1AC20E-5942-9115-8C1C-A66550103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4A0E24-8328-1F80-CE83-F0757F97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A41F1C-19BC-ADFE-76B4-479C61C1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D5CFA-5644-FF72-7938-F0402DBF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68AD-447D-4377-0EBE-0CB6ACC0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85669-6EFC-E64B-B0DF-19603B1C9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794F4-4C32-4368-3225-6B6AB74D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DD2C7-568A-0431-3A6C-3E444F572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AD14C-ADE1-1855-E0E5-ECD7C527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7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372B2-CC8C-3C1A-414B-4889B1F3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29B578-34F3-8BC5-3F57-4DBBD4D6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F3A3BD-3496-EF19-D182-E839069F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083B5E-B261-8BB5-1F76-B225D2DF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6C402A-3915-A381-C7E6-2A65C47E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7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B995-224C-6AB8-C0E6-B85C2471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04605F-7DE4-A5C3-419E-5E3EA3FC9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C35F9F-B422-6010-9B94-6028EEC3C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FA966A-5530-CE54-9736-0671CBBB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76DA17-84A1-4F13-8077-DC5801F3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30CA7D-BADD-F1B2-E1F1-2D27B417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75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95029-D0E7-26F9-5836-C05531BA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07256F-34D3-CEFC-710D-5A36ED24C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27EEEB-822E-239D-9A72-C5971CE03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8B5F0E-6311-6688-7A7A-43A891795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24A02A-E6B0-5C89-0CD3-74425A4DD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96FA68-A16D-EBAE-9DBB-CEF5FFA7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4980EF-5CE2-7C03-F7AD-E6A7B315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B0C382-53DC-6D21-5113-C8457A72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84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F5CE4-D880-0960-6079-38415445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1D4E6F-81B3-E15D-2388-B7060555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21950-EF5B-45BB-BF01-2D6C47AC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3F27D0-D06F-17C4-3B64-A6CD26AA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030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59F4E1-A3A0-FDDE-DB2C-9AD35183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5B2F34-CDF6-40A2-0396-8065CE92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3C8984-61CB-884F-3679-1A70E310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14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73E15-DBED-8F33-F60B-1BEE44AF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5DEE4B-A2A4-82D2-C251-26CD4351D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EDF27E-7089-996C-741B-AFC5007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B0F1CD-5E9D-C976-B1E0-F1F89C54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746045-45B9-739A-6386-49D7629C6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5DDCBE-FFAE-DA00-1D4F-710C1C64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16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ED28F-822E-8166-4668-917E53E9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4339F73-E903-4307-3CE0-D4C9D181F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9BCE3-858E-BBE6-6D1B-597580F62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69D4BD-CFF9-3B8F-2D32-7BC98BA6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6BD218-E6FA-59A3-740A-8DD98831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0DA70F-0360-FE0B-15C6-EDACCCE2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61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17076B-E116-99B3-7247-A6296AB0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7B41A0-4FFE-F7BF-11D7-DE4C79E29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09D01E-779C-BAF2-20C9-C75CC3BD9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D18DB-F733-4C27-B7E8-9B37125FC0B5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3551C7-0803-D499-33F5-EFAB53E83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AF0FA6-A4AD-2757-1DAE-FC4C5680E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93C34-DEF2-40F4-9006-F2A9E3967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47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vuejs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Vue.js/1988485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baike.baidu.com/item/Vite/60791779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17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0EC7C-CBE0-A717-47CF-9C591526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 </a:t>
            </a:r>
            <a:r>
              <a:rPr lang="zh-CN" altLang="en-US" dirty="0"/>
              <a:t>数据绑定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322D9-F6B1-CF80-4732-DCC8B4251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单向数据绑定：</a:t>
            </a:r>
          </a:p>
          <a:p>
            <a:pPr lvl="1"/>
            <a:r>
              <a:rPr lang="zh-CN" altLang="en-US" dirty="0"/>
              <a:t>普通写法：</a:t>
            </a:r>
            <a:r>
              <a:rPr lang="en-US" altLang="zh-CN" dirty="0"/>
              <a:t>&lt;input type="text" </a:t>
            </a:r>
            <a:r>
              <a:rPr lang="en-US" altLang="zh-CN" dirty="0" err="1"/>
              <a:t>v-bind:value</a:t>
            </a:r>
            <a:r>
              <a:rPr lang="en-US" altLang="zh-CN" dirty="0"/>
              <a:t> = "name"&gt;</a:t>
            </a:r>
          </a:p>
          <a:p>
            <a:pPr lvl="1"/>
            <a:r>
              <a:rPr lang="zh-CN" altLang="en-US" dirty="0"/>
              <a:t>简写：</a:t>
            </a:r>
            <a:r>
              <a:rPr lang="en-US" altLang="zh-CN" dirty="0"/>
              <a:t>&lt;input type="text" :value = "name"&gt;</a:t>
            </a:r>
          </a:p>
          <a:p>
            <a:pPr lvl="1"/>
            <a:r>
              <a:rPr lang="zh-CN" altLang="en-US" dirty="0"/>
              <a:t>功能：数据只能从</a:t>
            </a:r>
            <a:r>
              <a:rPr lang="en-US" altLang="zh-CN" dirty="0"/>
              <a:t>data</a:t>
            </a:r>
            <a:r>
              <a:rPr lang="zh-CN" altLang="en-US" dirty="0"/>
              <a:t>流向页面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双向数据绑定：</a:t>
            </a:r>
            <a:endParaRPr lang="en-US" altLang="zh-CN" dirty="0"/>
          </a:p>
          <a:p>
            <a:pPr lvl="1"/>
            <a:r>
              <a:rPr lang="zh-CN" altLang="en-US" dirty="0"/>
              <a:t>普通写法：</a:t>
            </a:r>
            <a:r>
              <a:rPr lang="en-US" altLang="zh-CN" dirty="0"/>
              <a:t>&lt;input type="text" </a:t>
            </a:r>
            <a:r>
              <a:rPr lang="en-US" altLang="zh-CN" dirty="0" err="1"/>
              <a:t>v-model:value</a:t>
            </a:r>
            <a:r>
              <a:rPr lang="en-US" altLang="zh-CN" dirty="0"/>
              <a:t> = "name"&gt;</a:t>
            </a:r>
          </a:p>
          <a:p>
            <a:pPr lvl="1"/>
            <a:r>
              <a:rPr lang="zh-CN" altLang="en-US" dirty="0"/>
              <a:t>简写：</a:t>
            </a:r>
            <a:r>
              <a:rPr lang="en-US" altLang="zh-CN" dirty="0"/>
              <a:t>&lt;input type="text" v-model = "name"&gt;</a:t>
            </a:r>
          </a:p>
          <a:p>
            <a:pPr lvl="1"/>
            <a:r>
              <a:rPr lang="zh-CN" altLang="en-US" dirty="0"/>
              <a:t>功能：数据不仅能从</a:t>
            </a:r>
            <a:r>
              <a:rPr lang="en-US" altLang="zh-CN" dirty="0"/>
              <a:t>data</a:t>
            </a:r>
            <a:r>
              <a:rPr lang="zh-CN" altLang="en-US" dirty="0"/>
              <a:t>流向页面，还可以从页面流向</a:t>
            </a:r>
            <a:r>
              <a:rPr lang="en-US" altLang="zh-CN" dirty="0"/>
              <a:t>data</a:t>
            </a:r>
          </a:p>
          <a:p>
            <a:pPr lvl="1"/>
            <a:r>
              <a:rPr lang="zh-CN" altLang="en-US" dirty="0"/>
              <a:t>备注：</a:t>
            </a:r>
            <a:r>
              <a:rPr lang="en-US" altLang="zh-CN" dirty="0"/>
              <a:t>1. </a:t>
            </a:r>
            <a:r>
              <a:rPr lang="zh-CN" altLang="en-US" dirty="0"/>
              <a:t>双向绑定一般都应用在表单类元素上（如：</a:t>
            </a:r>
            <a:r>
              <a:rPr lang="en-US" altLang="zh-CN" dirty="0"/>
              <a:t>input</a:t>
            </a:r>
            <a:r>
              <a:rPr lang="zh-CN" altLang="en-US" dirty="0"/>
              <a:t>、</a:t>
            </a:r>
            <a:r>
              <a:rPr lang="en-US" altLang="zh-CN" dirty="0"/>
              <a:t>select</a:t>
            </a:r>
            <a:r>
              <a:rPr lang="zh-CN" altLang="en-US" dirty="0"/>
              <a:t>等）</a:t>
            </a:r>
            <a:r>
              <a:rPr lang="en-US" altLang="zh-CN" dirty="0"/>
              <a:t> </a:t>
            </a:r>
          </a:p>
          <a:p>
            <a:pPr marL="457200" lvl="1" indent="0">
              <a:buNone/>
            </a:pPr>
            <a:r>
              <a:rPr lang="en-US" altLang="zh-CN" dirty="0"/>
              <a:t>              2. </a:t>
            </a:r>
            <a:r>
              <a:rPr lang="en-US" altLang="zh-CN" dirty="0" err="1"/>
              <a:t>v-model:value</a:t>
            </a:r>
            <a:r>
              <a:rPr lang="en-US" altLang="zh-CN" dirty="0"/>
              <a:t> </a:t>
            </a:r>
            <a:r>
              <a:rPr lang="zh-CN" altLang="en-US" dirty="0"/>
              <a:t>可以简写为 </a:t>
            </a:r>
            <a:r>
              <a:rPr lang="en-US" altLang="zh-CN" dirty="0"/>
              <a:t>v-model</a:t>
            </a:r>
            <a:r>
              <a:rPr lang="zh-CN" altLang="en-US" dirty="0"/>
              <a:t>，因为</a:t>
            </a:r>
            <a:r>
              <a:rPr lang="en-US" altLang="zh-CN" dirty="0"/>
              <a:t>v-model</a:t>
            </a:r>
            <a:r>
              <a:rPr lang="zh-CN" altLang="en-US" dirty="0"/>
              <a:t>默认收集的就是</a:t>
            </a:r>
            <a:r>
              <a:rPr lang="en-US" altLang="zh-CN" dirty="0"/>
              <a:t>value</a:t>
            </a:r>
            <a:r>
              <a:rPr lang="zh-CN" altLang="en-US" dirty="0"/>
              <a:t>值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52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B3409-8EA5-37F4-574E-1404F514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 </a:t>
            </a:r>
            <a:r>
              <a:rPr lang="zh-CN" altLang="en-US" dirty="0"/>
              <a:t>中的 </a:t>
            </a:r>
            <a:r>
              <a:rPr lang="en-US" altLang="zh-CN" dirty="0"/>
              <a:t>MVVM</a:t>
            </a:r>
            <a:r>
              <a:rPr lang="zh-CN" altLang="en-US" dirty="0"/>
              <a:t>模型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1BB515C-97C0-378B-A7AC-424FF054F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389" y="1690688"/>
            <a:ext cx="6457400" cy="34626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A4B2F1-6A92-26BD-1CB9-D511C28EC995}"/>
              </a:ext>
            </a:extLst>
          </p:cNvPr>
          <p:cNvSpPr txBox="1"/>
          <p:nvPr/>
        </p:nvSpPr>
        <p:spPr>
          <a:xfrm>
            <a:off x="627529" y="2803660"/>
            <a:ext cx="3953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M</a:t>
            </a:r>
            <a:r>
              <a:rPr lang="zh-CN" altLang="en-US" dirty="0"/>
              <a:t>：</a:t>
            </a:r>
            <a:r>
              <a:rPr lang="en-US" altLang="zh-CN" dirty="0"/>
              <a:t>Model</a:t>
            </a:r>
            <a:r>
              <a:rPr lang="zh-CN" altLang="en-US" dirty="0"/>
              <a:t>（模型）：对应</a:t>
            </a:r>
            <a:r>
              <a:rPr lang="en-US" altLang="zh-CN" dirty="0"/>
              <a:t>data</a:t>
            </a:r>
            <a:r>
              <a:rPr lang="zh-CN" altLang="en-US" dirty="0"/>
              <a:t>中的数据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V</a:t>
            </a:r>
            <a:r>
              <a:rPr lang="zh-CN" altLang="en-US" dirty="0"/>
              <a:t>：</a:t>
            </a:r>
            <a:r>
              <a:rPr lang="en-US" altLang="zh-CN" dirty="0"/>
              <a:t>View</a:t>
            </a:r>
            <a:r>
              <a:rPr lang="zh-CN" altLang="en-US" dirty="0"/>
              <a:t>（视图）：模板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VM</a:t>
            </a:r>
            <a:r>
              <a:rPr lang="zh-CN" altLang="en-US" dirty="0"/>
              <a:t>：</a:t>
            </a:r>
            <a:r>
              <a:rPr lang="en-US" altLang="zh-CN" dirty="0" err="1"/>
              <a:t>ViewModel</a:t>
            </a:r>
            <a:r>
              <a:rPr lang="zh-CN" altLang="en-US" dirty="0"/>
              <a:t>（视图模型）：</a:t>
            </a:r>
            <a:r>
              <a:rPr lang="en-US" altLang="zh-CN" dirty="0"/>
              <a:t>Vue</a:t>
            </a:r>
            <a:r>
              <a:rPr lang="zh-CN" altLang="en-US" dirty="0"/>
              <a:t>实例对象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5E869A-F4D4-6327-6AE6-058DD1E5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5393960"/>
            <a:ext cx="8095131" cy="8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56ECA-06C7-F06B-8EB3-081B0F4B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3471" cy="1325563"/>
          </a:xfrm>
        </p:spPr>
        <p:txBody>
          <a:bodyPr/>
          <a:lstStyle/>
          <a:p>
            <a:r>
              <a:rPr lang="zh-CN" altLang="en-US" dirty="0"/>
              <a:t>数据代理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6013B-9864-D868-AF1F-1103642BB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Object.defineproperty</a:t>
            </a:r>
          </a:p>
          <a:p>
            <a:pPr lvl="1"/>
            <a:r>
              <a:rPr lang="en-US" altLang="zh-CN" dirty="0"/>
              <a:t>Object.defineproperty()</a:t>
            </a:r>
            <a:r>
              <a:rPr lang="zh-CN" altLang="en-US" dirty="0"/>
              <a:t> </a:t>
            </a:r>
            <a:r>
              <a:rPr lang="zh-CN" altLang="en-US" b="0" i="0" dirty="0">
                <a:solidFill>
                  <a:srgbClr val="1B1B1B"/>
                </a:solidFill>
                <a:effectLst/>
                <a:latin typeface="Inter"/>
              </a:rPr>
              <a:t>方法会直接在一个对象上定义一个新属性，或者修改一个对象的现有属性，并返回此对象。</a:t>
            </a:r>
            <a:endParaRPr lang="zh-CN" altLang="en-US" dirty="0"/>
          </a:p>
          <a:p>
            <a:r>
              <a:rPr lang="zh-CN" altLang="en-US" dirty="0"/>
              <a:t>数据代理</a:t>
            </a:r>
            <a:endParaRPr lang="en-US" altLang="zh-CN" dirty="0"/>
          </a:p>
          <a:p>
            <a:pPr lvl="1"/>
            <a:r>
              <a:rPr lang="zh-CN" altLang="en-US" dirty="0"/>
              <a:t>通过一个对象 代理 对另一个对象中属性的操作（读</a:t>
            </a:r>
            <a:r>
              <a:rPr lang="en-US" altLang="zh-CN" dirty="0"/>
              <a:t>/</a:t>
            </a:r>
            <a:r>
              <a:rPr lang="zh-CN" altLang="en-US" dirty="0"/>
              <a:t>写）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838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50A43-CEC7-55C6-28A9-C3EDCD76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中的数据代理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733D84-32DA-280D-076C-B9FA8F609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482" y="1731029"/>
            <a:ext cx="6278395" cy="3562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43A432-0FB6-E2F1-EB30-E90AA1935C30}"/>
              </a:ext>
            </a:extLst>
          </p:cNvPr>
          <p:cNvSpPr txBox="1"/>
          <p:nvPr/>
        </p:nvSpPr>
        <p:spPr>
          <a:xfrm>
            <a:off x="611123" y="1480006"/>
            <a:ext cx="4087907" cy="503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1.Vue</a:t>
            </a:r>
            <a:r>
              <a:rPr lang="zh-CN" altLang="en-US" dirty="0"/>
              <a:t>中的数据代理：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​    通过</a:t>
            </a:r>
            <a:r>
              <a:rPr lang="en-US" altLang="zh-CN" dirty="0" err="1"/>
              <a:t>vm</a:t>
            </a:r>
            <a:r>
              <a:rPr lang="zh-CN" altLang="en-US" dirty="0"/>
              <a:t>对象来代理</a:t>
            </a:r>
            <a:r>
              <a:rPr lang="en-US" altLang="zh-CN" dirty="0"/>
              <a:t>data</a:t>
            </a:r>
            <a:r>
              <a:rPr lang="zh-CN" altLang="en-US" dirty="0"/>
              <a:t>对象中属性的操作（读</a:t>
            </a:r>
            <a:r>
              <a:rPr lang="en-US" altLang="zh-CN" dirty="0"/>
              <a:t>/</a:t>
            </a:r>
            <a:r>
              <a:rPr lang="zh-CN" altLang="en-US" dirty="0"/>
              <a:t>写）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2.Vue</a:t>
            </a:r>
            <a:r>
              <a:rPr lang="zh-CN" altLang="en-US" dirty="0"/>
              <a:t>中数据代理的好处：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更加方便的操作</a:t>
            </a:r>
            <a:r>
              <a:rPr lang="en-US" altLang="zh-CN" dirty="0"/>
              <a:t>data</a:t>
            </a:r>
            <a:r>
              <a:rPr lang="zh-CN" altLang="en-US" dirty="0"/>
              <a:t>中的数据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基本原理：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​     通过</a:t>
            </a:r>
            <a:r>
              <a:rPr lang="en-US" altLang="zh-CN" dirty="0" err="1"/>
              <a:t>Object.defineProperty</a:t>
            </a:r>
            <a:r>
              <a:rPr lang="en-US" altLang="zh-CN" dirty="0"/>
              <a:t>()</a:t>
            </a:r>
            <a:r>
              <a:rPr lang="zh-CN" altLang="en-US" dirty="0"/>
              <a:t>把</a:t>
            </a:r>
            <a:r>
              <a:rPr lang="en-US" altLang="zh-CN" dirty="0"/>
              <a:t>data</a:t>
            </a:r>
            <a:r>
              <a:rPr lang="zh-CN" altLang="en-US" dirty="0"/>
              <a:t>对象中所有属性添加到</a:t>
            </a:r>
            <a:r>
              <a:rPr lang="en-US" altLang="zh-CN" dirty="0" err="1"/>
              <a:t>vm</a:t>
            </a:r>
            <a:r>
              <a:rPr lang="zh-CN" altLang="en-US" dirty="0"/>
              <a:t>上。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​      为每一个添加到</a:t>
            </a:r>
            <a:r>
              <a:rPr lang="en-US" altLang="zh-CN" dirty="0" err="1"/>
              <a:t>vm</a:t>
            </a:r>
            <a:r>
              <a:rPr lang="zh-CN" altLang="en-US" dirty="0"/>
              <a:t>上的属性，都指定一个</a:t>
            </a:r>
            <a:r>
              <a:rPr lang="en-US" altLang="zh-CN" dirty="0"/>
              <a:t>getter/setter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​      在</a:t>
            </a:r>
            <a:r>
              <a:rPr lang="en-US" altLang="zh-CN" dirty="0"/>
              <a:t>getter/setter</a:t>
            </a:r>
            <a:r>
              <a:rPr lang="zh-CN" altLang="en-US" dirty="0"/>
              <a:t>内部去操作（读</a:t>
            </a:r>
            <a:r>
              <a:rPr lang="en-US" altLang="zh-CN" dirty="0"/>
              <a:t>/</a:t>
            </a:r>
            <a:r>
              <a:rPr lang="zh-CN" altLang="en-US" dirty="0"/>
              <a:t>写）</a:t>
            </a:r>
            <a:r>
              <a:rPr lang="en-US" altLang="zh-CN" dirty="0"/>
              <a:t>data</a:t>
            </a:r>
            <a:r>
              <a:rPr lang="zh-CN" altLang="en-US" dirty="0"/>
              <a:t>中对应的属性。</a:t>
            </a:r>
          </a:p>
        </p:txBody>
      </p:sp>
    </p:spTree>
    <p:extLst>
      <p:ext uri="{BB962C8B-B14F-4D97-AF65-F5344CB8AC3E}">
        <p14:creationId xmlns:p14="http://schemas.microsoft.com/office/powerpoint/2010/main" val="249544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的数据监视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err="1"/>
              <a:t>vue</a:t>
            </a:r>
            <a:r>
              <a:rPr lang="zh-CN" altLang="en-US" dirty="0"/>
              <a:t>会监视</a:t>
            </a:r>
            <a:r>
              <a:rPr lang="en-US" altLang="zh-CN" dirty="0"/>
              <a:t>data</a:t>
            </a:r>
            <a:r>
              <a:rPr lang="zh-CN" altLang="en-US" dirty="0"/>
              <a:t>中所有层次的数据。</a:t>
            </a:r>
          </a:p>
          <a:p>
            <a:r>
              <a:rPr lang="zh-CN" altLang="en-US" dirty="0"/>
              <a:t>如何监测对象中的数据？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setter</a:t>
            </a:r>
            <a:r>
              <a:rPr lang="zh-CN" altLang="en-US" dirty="0"/>
              <a:t>实现监视，且要在</a:t>
            </a:r>
            <a:r>
              <a:rPr lang="en-US" altLang="zh-CN" dirty="0"/>
              <a:t>new Vue</a:t>
            </a:r>
            <a:r>
              <a:rPr lang="zh-CN" altLang="en-US" dirty="0"/>
              <a:t>时就传入要监测的数据。</a:t>
            </a:r>
            <a:endParaRPr lang="en-US" altLang="zh-CN" dirty="0"/>
          </a:p>
          <a:p>
            <a:pPr lvl="2"/>
            <a:r>
              <a:rPr lang="zh-CN" altLang="en-US" dirty="0"/>
              <a:t>对象中后追加的属性，</a:t>
            </a:r>
            <a:r>
              <a:rPr lang="en-US" altLang="zh-CN" dirty="0"/>
              <a:t>Vue</a:t>
            </a:r>
            <a:r>
              <a:rPr lang="zh-CN" altLang="en-US" dirty="0"/>
              <a:t>默认不做响应式处理</a:t>
            </a:r>
            <a:r>
              <a:rPr lang="en-US" altLang="zh-CN" dirty="0"/>
              <a:t>	</a:t>
            </a:r>
          </a:p>
          <a:p>
            <a:pPr lvl="2"/>
            <a:r>
              <a:rPr lang="zh-CN" altLang="en-US" dirty="0"/>
              <a:t>如需给后添加的属性做响应式，请使用如下</a:t>
            </a:r>
            <a:r>
              <a:rPr lang="en-US" altLang="zh-CN" dirty="0"/>
              <a:t>API</a:t>
            </a:r>
            <a:r>
              <a:rPr lang="zh-CN" altLang="en-US" dirty="0"/>
              <a:t>：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 </a:t>
            </a:r>
            <a:r>
              <a:rPr lang="en-US" altLang="zh-CN" dirty="0" err="1"/>
              <a:t>Vue.set</a:t>
            </a:r>
            <a:r>
              <a:rPr lang="en-US" altLang="zh-CN" dirty="0"/>
              <a:t> (target</a:t>
            </a:r>
            <a:r>
              <a:rPr lang="zh-CN" altLang="en-US" dirty="0"/>
              <a:t>，</a:t>
            </a:r>
            <a:r>
              <a:rPr lang="en-US" altLang="zh-CN" dirty="0" err="1"/>
              <a:t>propertyName</a:t>
            </a:r>
            <a:r>
              <a:rPr lang="en-US" altLang="zh-CN" dirty="0"/>
              <a:t>/index</a:t>
            </a:r>
            <a:r>
              <a:rPr lang="zh-CN" altLang="en-US" dirty="0"/>
              <a:t>，</a:t>
            </a:r>
            <a:r>
              <a:rPr lang="en-US" altLang="zh-CN" dirty="0"/>
              <a:t>value) </a:t>
            </a:r>
            <a:r>
              <a:rPr lang="zh-CN" altLang="en-US" dirty="0"/>
              <a:t>或 </a:t>
            </a:r>
            <a:r>
              <a:rPr lang="en-US" altLang="zh-CN" dirty="0" err="1"/>
              <a:t>vm</a:t>
            </a:r>
            <a:r>
              <a:rPr lang="en-US" altLang="zh-CN" dirty="0"/>
              <a:t>.$set (target</a:t>
            </a:r>
            <a:r>
              <a:rPr lang="zh-CN" altLang="en-US" dirty="0"/>
              <a:t>，</a:t>
            </a:r>
            <a:r>
              <a:rPr lang="en-US" altLang="zh-CN" dirty="0" err="1"/>
              <a:t>propertyName</a:t>
            </a:r>
            <a:r>
              <a:rPr lang="en-US" altLang="zh-CN" dirty="0"/>
              <a:t>/index</a:t>
            </a:r>
            <a:r>
              <a:rPr lang="zh-CN" altLang="en-US" dirty="0"/>
              <a:t>，</a:t>
            </a:r>
            <a:r>
              <a:rPr lang="en-US" altLang="zh-CN" dirty="0"/>
              <a:t>value)</a:t>
            </a:r>
          </a:p>
          <a:p>
            <a:r>
              <a:rPr lang="zh-CN" altLang="en-US" dirty="0"/>
              <a:t>如何监测数组中的数据？</a:t>
            </a:r>
            <a:endParaRPr lang="en-US" altLang="zh-CN" dirty="0"/>
          </a:p>
          <a:p>
            <a:pPr lvl="1"/>
            <a:r>
              <a:rPr lang="zh-CN" altLang="en-US" dirty="0"/>
              <a:t>通过包裹数组更新元素的方法实现，本质就是做了两件事：</a:t>
            </a:r>
            <a:endParaRPr lang="en-US" altLang="zh-CN" dirty="0"/>
          </a:p>
          <a:p>
            <a:pPr lvl="2"/>
            <a:r>
              <a:rPr lang="zh-CN" altLang="en-US" dirty="0"/>
              <a:t>调用原生对应的方法对数组进行更新</a:t>
            </a:r>
            <a:endParaRPr lang="en-US" altLang="zh-CN" dirty="0"/>
          </a:p>
          <a:p>
            <a:pPr lvl="2"/>
            <a:r>
              <a:rPr lang="zh-CN" altLang="en-US" dirty="0"/>
              <a:t>重新解析模板，进而更新页面。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Vue</a:t>
            </a:r>
            <a:r>
              <a:rPr lang="zh-CN" altLang="en-US" dirty="0"/>
              <a:t>修改数组中的某个元素一定要用如下方法：</a:t>
            </a:r>
            <a:endParaRPr lang="en-US" altLang="zh-CN" dirty="0"/>
          </a:p>
          <a:p>
            <a:pPr lvl="2"/>
            <a:r>
              <a:rPr lang="zh-CN" altLang="en-US" dirty="0"/>
              <a:t>使用这些</a:t>
            </a:r>
            <a:r>
              <a:rPr lang="en-US" altLang="zh-CN" dirty="0" err="1"/>
              <a:t>API:push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/>
              <a:t>pop()</a:t>
            </a:r>
            <a:r>
              <a:rPr lang="zh-CN" altLang="en-US" dirty="0"/>
              <a:t>、</a:t>
            </a:r>
            <a:r>
              <a:rPr lang="en-US" altLang="zh-CN" dirty="0"/>
              <a:t>shift()</a:t>
            </a:r>
            <a:r>
              <a:rPr lang="zh-CN" altLang="en-US" dirty="0"/>
              <a:t>、</a:t>
            </a:r>
            <a:r>
              <a:rPr lang="en-US" altLang="zh-CN" dirty="0"/>
              <a:t>unshift()</a:t>
            </a:r>
            <a:r>
              <a:rPr lang="zh-CN" altLang="en-US" dirty="0"/>
              <a:t>、</a:t>
            </a:r>
            <a:r>
              <a:rPr lang="en-US" altLang="zh-CN" dirty="0"/>
              <a:t>splice()</a:t>
            </a:r>
            <a:r>
              <a:rPr lang="zh-CN" altLang="en-US" dirty="0"/>
              <a:t>、</a:t>
            </a:r>
            <a:r>
              <a:rPr lang="en-US" altLang="zh-CN" dirty="0"/>
              <a:t>sort()</a:t>
            </a:r>
            <a:r>
              <a:rPr lang="zh-CN" altLang="en-US" dirty="0"/>
              <a:t>、</a:t>
            </a:r>
            <a:r>
              <a:rPr lang="en-US" altLang="zh-CN" dirty="0"/>
              <a:t>reverse()</a:t>
            </a:r>
          </a:p>
          <a:p>
            <a:pPr lvl="2"/>
            <a:r>
              <a:rPr lang="en-US" altLang="zh-CN" dirty="0" err="1"/>
              <a:t>Vue.set</a:t>
            </a:r>
            <a:r>
              <a:rPr lang="en-US" altLang="zh-CN" dirty="0"/>
              <a:t>() </a:t>
            </a:r>
            <a:r>
              <a:rPr lang="zh-CN" altLang="en-US" dirty="0"/>
              <a:t>或 </a:t>
            </a:r>
            <a:r>
              <a:rPr lang="en-US" altLang="zh-CN" dirty="0" err="1"/>
              <a:t>vm</a:t>
            </a:r>
            <a:r>
              <a:rPr lang="en-US" altLang="zh-CN" dirty="0"/>
              <a:t>.$set()</a:t>
            </a:r>
          </a:p>
          <a:p>
            <a:pPr lvl="1"/>
            <a:r>
              <a:rPr lang="en-US" altLang="zh-CN" dirty="0" err="1"/>
              <a:t>Vue.set</a:t>
            </a:r>
            <a:r>
              <a:rPr lang="en-US" altLang="zh-CN" dirty="0"/>
              <a:t>() </a:t>
            </a:r>
            <a:r>
              <a:rPr lang="zh-CN" altLang="en-US" dirty="0"/>
              <a:t>和 </a:t>
            </a:r>
            <a:r>
              <a:rPr lang="en-US" altLang="zh-CN" dirty="0" err="1"/>
              <a:t>vm</a:t>
            </a:r>
            <a:r>
              <a:rPr lang="en-US" altLang="zh-CN" dirty="0"/>
              <a:t>.$set() </a:t>
            </a:r>
            <a:r>
              <a:rPr lang="zh-CN" altLang="en-US" dirty="0"/>
              <a:t>不能给</a:t>
            </a:r>
            <a:r>
              <a:rPr lang="en-US" altLang="zh-CN" dirty="0" err="1"/>
              <a:t>vm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dirty="0" err="1"/>
              <a:t>vm</a:t>
            </a:r>
            <a:r>
              <a:rPr lang="zh-CN" altLang="en-US" dirty="0"/>
              <a:t>的根数据对象 添加属性</a:t>
            </a:r>
          </a:p>
        </p:txBody>
      </p:sp>
    </p:spTree>
    <p:extLst>
      <p:ext uri="{BB962C8B-B14F-4D97-AF65-F5344CB8AC3E}">
        <p14:creationId xmlns:p14="http://schemas.microsoft.com/office/powerpoint/2010/main" val="300433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的事件处理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  <a:latin typeface="Monaco" panose="020B0509030404040204" pitchFamily="49" charset="0"/>
              </a:rPr>
              <a:t>methods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 err="1"/>
              <a:t>v-on:xxx</a:t>
            </a:r>
            <a:r>
              <a:rPr lang="en-US" altLang="zh-CN" sz="2400" dirty="0"/>
              <a:t> </a:t>
            </a:r>
            <a:r>
              <a:rPr lang="zh-CN" altLang="en-US" sz="2400" dirty="0"/>
              <a:t>或 </a:t>
            </a:r>
            <a:r>
              <a:rPr lang="en-US" altLang="zh-CN" sz="2400" dirty="0"/>
              <a:t>@xxx </a:t>
            </a:r>
            <a:r>
              <a:rPr lang="zh-CN" altLang="en-US" sz="2400" dirty="0"/>
              <a:t>绑定事件，其中</a:t>
            </a:r>
            <a:r>
              <a:rPr lang="en-US" altLang="zh-CN" sz="2400" dirty="0"/>
              <a:t>xxx</a:t>
            </a:r>
            <a:r>
              <a:rPr lang="zh-CN" altLang="en-US" sz="2400" dirty="0"/>
              <a:t>是事件名；</a:t>
            </a:r>
          </a:p>
          <a:p>
            <a:r>
              <a:rPr lang="zh-CN" altLang="en-US" sz="2400" dirty="0"/>
              <a:t>事件的回调需要配置在</a:t>
            </a:r>
            <a:r>
              <a:rPr lang="en-US" altLang="zh-CN" sz="2400" dirty="0"/>
              <a:t>methods</a:t>
            </a:r>
            <a:r>
              <a:rPr lang="zh-CN" altLang="en-US" sz="2400" dirty="0"/>
              <a:t>对象中，最终会在</a:t>
            </a:r>
            <a:r>
              <a:rPr lang="en-US" altLang="zh-CN" sz="2400" dirty="0" err="1"/>
              <a:t>vm</a:t>
            </a:r>
            <a:r>
              <a:rPr lang="zh-CN" altLang="en-US" sz="2400" dirty="0"/>
              <a:t>上；</a:t>
            </a:r>
          </a:p>
          <a:p>
            <a:r>
              <a:rPr lang="en-US" altLang="zh-CN" sz="2400" dirty="0"/>
              <a:t>methods</a:t>
            </a:r>
            <a:r>
              <a:rPr lang="zh-CN" altLang="en-US" sz="2400" dirty="0"/>
              <a:t>中配置的函数，不要用箭头函数！否则</a:t>
            </a:r>
            <a:r>
              <a:rPr lang="en-US" altLang="zh-CN" sz="2400" dirty="0"/>
              <a:t>this</a:t>
            </a:r>
            <a:r>
              <a:rPr lang="zh-CN" altLang="en-US" sz="2400" dirty="0"/>
              <a:t>就不是</a:t>
            </a:r>
            <a:r>
              <a:rPr lang="en-US" altLang="zh-CN" sz="2400" dirty="0" err="1"/>
              <a:t>vm</a:t>
            </a:r>
            <a:r>
              <a:rPr lang="zh-CN" altLang="en-US" sz="2400" dirty="0"/>
              <a:t>了；</a:t>
            </a:r>
          </a:p>
          <a:p>
            <a:r>
              <a:rPr lang="en-US" altLang="zh-CN" sz="2400" dirty="0"/>
              <a:t>methods</a:t>
            </a:r>
            <a:r>
              <a:rPr lang="zh-CN" altLang="en-US" sz="2400" dirty="0"/>
              <a:t>中配置的函数，都是被</a:t>
            </a:r>
            <a:r>
              <a:rPr lang="en-US" altLang="zh-CN" sz="2400" dirty="0"/>
              <a:t>Vue</a:t>
            </a:r>
            <a:r>
              <a:rPr lang="zh-CN" altLang="en-US" sz="2400" dirty="0"/>
              <a:t>所管理的函数，</a:t>
            </a:r>
            <a:r>
              <a:rPr lang="en-US" altLang="zh-CN" sz="2400" dirty="0"/>
              <a:t>this</a:t>
            </a:r>
            <a:r>
              <a:rPr lang="zh-CN" altLang="en-US" sz="2400" dirty="0"/>
              <a:t>的指向是</a:t>
            </a:r>
            <a:r>
              <a:rPr lang="en-US" altLang="zh-CN" sz="2400" dirty="0" err="1"/>
              <a:t>vm</a:t>
            </a:r>
            <a:r>
              <a:rPr lang="en-US" altLang="zh-CN" sz="2400" dirty="0"/>
              <a:t> </a:t>
            </a:r>
            <a:r>
              <a:rPr lang="zh-CN" altLang="en-US" sz="2400" dirty="0"/>
              <a:t>或 组件实例对象；</a:t>
            </a:r>
          </a:p>
          <a:p>
            <a:r>
              <a:rPr lang="en-US" altLang="zh-CN" sz="2400" dirty="0"/>
              <a:t>@click="demo" </a:t>
            </a:r>
            <a:r>
              <a:rPr lang="zh-CN" altLang="en-US" sz="2400" dirty="0"/>
              <a:t>和 </a:t>
            </a:r>
            <a:r>
              <a:rPr lang="en-US" altLang="zh-CN" sz="2400" dirty="0"/>
              <a:t>@click="demo($event)" </a:t>
            </a:r>
            <a:r>
              <a:rPr lang="zh-CN" altLang="en-US" sz="2400" dirty="0"/>
              <a:t>效果一致，但后者可以传参；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B9AFEE-A315-90EC-DB5C-1127BC113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825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的事件修饰符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569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</a:rPr>
              <a:t>prevent</a:t>
            </a: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：阻止默认事件（常用）；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</a:rPr>
              <a:t>stop</a:t>
            </a: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：阻止事件冒泡（常用）；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</a:rPr>
              <a:t>once</a:t>
            </a: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：事件只触发一次（常用）；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</a:rPr>
              <a:t>capture</a:t>
            </a: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：使用事件的捕获模式；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</a:rPr>
              <a:t>self</a:t>
            </a: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：只有</a:t>
            </a: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</a:rPr>
              <a:t>event.target</a:t>
            </a: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是当前操作的元素时才触发事件；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</a:rPr>
              <a:t>passive</a:t>
            </a:r>
            <a:r>
              <a:rPr kumimoji="0" lang="zh-CN" altLang="zh-CN" sz="24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：事件的默认行为立即执行，无需等待事件回调执行完毕；</a:t>
            </a:r>
            <a:endParaRPr kumimoji="0" lang="zh-CN" altLang="zh-CN" sz="5400" b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6274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的键盘事件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509"/>
            <a:ext cx="11264153" cy="47903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/>
              <a:t>Vue中常用的按键别名：回车 =&gt; enter</a:t>
            </a:r>
            <a:r>
              <a:rPr lang="en-US" altLang="zh-CN" sz="2400" dirty="0"/>
              <a:t> </a:t>
            </a:r>
            <a:r>
              <a:rPr lang="zh-CN" altLang="zh-CN" sz="2400" dirty="0"/>
              <a:t>删除 =&gt; delete (捕获“删除”和“退格”键)</a:t>
            </a:r>
            <a:r>
              <a:rPr lang="en-US" altLang="zh-CN" sz="2400" dirty="0"/>
              <a:t> </a:t>
            </a:r>
            <a:r>
              <a:rPr lang="zh-CN" altLang="zh-CN" sz="2400" dirty="0"/>
              <a:t>退出 =&gt; esc</a:t>
            </a:r>
            <a:r>
              <a:rPr lang="en-US" altLang="zh-CN" sz="2400" dirty="0"/>
              <a:t> </a:t>
            </a:r>
            <a:r>
              <a:rPr lang="zh-CN" altLang="zh-CN" sz="2400" dirty="0"/>
              <a:t>空格 =&gt; space</a:t>
            </a:r>
            <a:r>
              <a:rPr lang="en-US" altLang="zh-CN" sz="2400" dirty="0"/>
              <a:t> </a:t>
            </a:r>
            <a:r>
              <a:rPr lang="zh-CN" altLang="zh-CN" sz="2400" dirty="0"/>
              <a:t>换行 =&gt; tab (特殊，必须配合keydown去使用)</a:t>
            </a:r>
            <a:r>
              <a:rPr lang="en-US" altLang="zh-CN" sz="2400" dirty="0"/>
              <a:t> </a:t>
            </a:r>
            <a:r>
              <a:rPr lang="zh-CN" altLang="zh-CN" sz="2400" dirty="0"/>
              <a:t>上 =&gt; up</a:t>
            </a:r>
            <a:r>
              <a:rPr lang="en-US" altLang="zh-CN" sz="2400" dirty="0"/>
              <a:t> </a:t>
            </a:r>
            <a:r>
              <a:rPr lang="zh-CN" altLang="zh-CN" sz="2400" dirty="0"/>
              <a:t>下 =&gt; down</a:t>
            </a:r>
            <a:r>
              <a:rPr lang="en-US" altLang="zh-CN" sz="2400" dirty="0"/>
              <a:t> </a:t>
            </a:r>
            <a:r>
              <a:rPr lang="zh-CN" altLang="zh-CN" sz="2400" dirty="0"/>
              <a:t>左 =&gt; left</a:t>
            </a:r>
            <a:r>
              <a:rPr lang="en-US" altLang="zh-CN" sz="2400" dirty="0"/>
              <a:t> </a:t>
            </a:r>
            <a:r>
              <a:rPr lang="zh-CN" altLang="zh-CN" sz="2400" dirty="0"/>
              <a:t>右 =&gt; right</a:t>
            </a:r>
            <a:endParaRPr lang="en-US" altLang="zh-C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/>
              <a:t>Vue未提供别名的按键，可以使用按键原始的key值去绑定，但注意要转为kebab-case（短横线命名）</a:t>
            </a:r>
            <a:endParaRPr lang="en-US" altLang="zh-C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/>
              <a:t>系统修饰键（用法特殊）：ctrl、alt、shift、meta</a:t>
            </a:r>
            <a:endParaRPr lang="en-US" altLang="zh-CN" sz="2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配合keyup使用：按下修饰键的同时，再按下其他键，随后释放其他键，事件才被触发。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配合keydown使用：正常触发事件。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/>
              <a:t>也可以使用keyCode去指定具体的按键（不推荐）</a:t>
            </a:r>
            <a:endParaRPr lang="en-US" altLang="zh-CN" sz="2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Vue.config.keyCodes.自定义键名 = 键码，可以去定制按键别名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0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的计算属性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  <a:latin typeface="Monaco" panose="020B0509030404040204" pitchFamily="49" charset="0"/>
              </a:rPr>
              <a:t>computed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509"/>
            <a:ext cx="11264153" cy="4019362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定义：要用的属性不存在，要通过已有属性计算得来。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原理：底层借助了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</a:rPr>
              <a:t>Objcet.defineproperty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方法提供的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</a:rPr>
              <a:t>getter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和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</a:rPr>
              <a:t>setter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。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</a:rPr>
              <a:t>get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函数什么时候执行？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初次读取时会执行一次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。</a:t>
            </a:r>
            <a:endParaRPr kumimoji="0" lang="en-US" altLang="zh-CN" sz="1600" b="0" u="none" strike="noStrike" cap="none" normalizeH="0" baseline="0" dirty="0">
              <a:ln>
                <a:noFill/>
              </a:ln>
              <a:effectLst/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当依赖的数据发生改变时会被再次调用。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优势：与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</a:rPr>
              <a:t>methods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实现相比，内部有缓存机制（复用），对于计算属性在界面中有多个地方使用的情况 效率更高，调试方便。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备注</a:t>
            </a:r>
            <a:r>
              <a:rPr kumimoji="0" lang="zh-CN" altLang="en-US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：</a:t>
            </a:r>
            <a:endParaRPr kumimoji="0" lang="en-US" altLang="zh-CN" sz="2000" b="0" u="none" strike="noStrike" cap="none" normalizeH="0" baseline="0" dirty="0">
              <a:ln>
                <a:noFill/>
              </a:ln>
              <a:effectLst/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计算属性最终会出现在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vm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上，直接读取使用即可。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如果计算属性要被修改，那必须写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set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函数去响应修改，且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set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中要引起计算时依赖的数据发生改变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,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不然计算属性的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get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生效，会把该计算属性改回来。</a:t>
            </a:r>
            <a:endParaRPr kumimoji="0" lang="zh-CN" altLang="zh-CN" sz="4400" b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042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28600"/>
            <a:ext cx="10515600" cy="1325563"/>
          </a:xfrm>
        </p:spPr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的侦听属性 </a:t>
            </a: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  <a:latin typeface="Monaco" panose="020B0509030404040204" pitchFamily="49" charset="0"/>
              </a:rPr>
              <a:t>watch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605524"/>
            <a:ext cx="11434483" cy="5023876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ea typeface="宋体" panose="02010600030101010101" pitchFamily="2" charset="-122"/>
              </a:rPr>
              <a:t>当被监视的属性变化时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回调函数自动调用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进行相关操作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ea typeface="宋体" panose="02010600030101010101" pitchFamily="2" charset="-122"/>
              </a:rPr>
              <a:t>监视的属性必须存在，才能进行监视！！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ea typeface="宋体" panose="02010600030101010101" pitchFamily="2" charset="-122"/>
              </a:rPr>
              <a:t>监视的两种写法：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ea typeface="宋体" panose="02010600030101010101" pitchFamily="2" charset="-122"/>
              </a:rPr>
              <a:t>new Vue</a:t>
            </a:r>
            <a:r>
              <a:rPr lang="zh-CN" altLang="en-US" sz="1600" dirty="0">
                <a:ea typeface="宋体" panose="02010600030101010101" pitchFamily="2" charset="-122"/>
              </a:rPr>
              <a:t>时传入</a:t>
            </a:r>
            <a:r>
              <a:rPr lang="en-US" altLang="zh-CN" sz="1600" dirty="0">
                <a:ea typeface="宋体" panose="02010600030101010101" pitchFamily="2" charset="-122"/>
              </a:rPr>
              <a:t>watch</a:t>
            </a:r>
            <a:r>
              <a:rPr lang="zh-CN" altLang="en-US" sz="1600" dirty="0">
                <a:ea typeface="宋体" panose="02010600030101010101" pitchFamily="2" charset="-122"/>
              </a:rPr>
              <a:t>配置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ea typeface="宋体" panose="02010600030101010101" pitchFamily="2" charset="-122"/>
              </a:rPr>
              <a:t>通过</a:t>
            </a:r>
            <a:r>
              <a:rPr lang="en-US" altLang="zh-CN" sz="1600" dirty="0" err="1">
                <a:ea typeface="宋体" panose="02010600030101010101" pitchFamily="2" charset="-122"/>
              </a:rPr>
              <a:t>vm</a:t>
            </a:r>
            <a:r>
              <a:rPr lang="en-US" altLang="zh-CN" sz="1600" dirty="0">
                <a:ea typeface="宋体" panose="02010600030101010101" pitchFamily="2" charset="-122"/>
              </a:rPr>
              <a:t>.$watch</a:t>
            </a:r>
            <a:r>
              <a:rPr lang="zh-CN" altLang="en-US" sz="1600" dirty="0">
                <a:ea typeface="宋体" panose="02010600030101010101" pitchFamily="2" charset="-122"/>
              </a:rPr>
              <a:t>监视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ea typeface="宋体" panose="02010600030101010101" pitchFamily="2" charset="-122"/>
              </a:rPr>
              <a:t>深度监视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ea typeface="宋体" panose="02010600030101010101" pitchFamily="2" charset="-122"/>
              </a:rPr>
              <a:t>Vue</a:t>
            </a:r>
            <a:r>
              <a:rPr lang="zh-CN" altLang="en-US" sz="1600" dirty="0">
                <a:ea typeface="宋体" panose="02010600030101010101" pitchFamily="2" charset="-122"/>
              </a:rPr>
              <a:t>中的</a:t>
            </a:r>
            <a:r>
              <a:rPr lang="en-US" altLang="zh-CN" sz="1600" dirty="0">
                <a:ea typeface="宋体" panose="02010600030101010101" pitchFamily="2" charset="-122"/>
              </a:rPr>
              <a:t>watch</a:t>
            </a:r>
            <a:r>
              <a:rPr lang="zh-CN" altLang="en-US" sz="1600" dirty="0">
                <a:ea typeface="宋体" panose="02010600030101010101" pitchFamily="2" charset="-122"/>
              </a:rPr>
              <a:t>默认不监测对象内部值的改变（一层）。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ea typeface="宋体" panose="02010600030101010101" pitchFamily="2" charset="-122"/>
              </a:rPr>
              <a:t>配置</a:t>
            </a:r>
            <a:r>
              <a:rPr lang="en-US" altLang="zh-CN" sz="1600" dirty="0" err="1">
                <a:ea typeface="宋体" panose="02010600030101010101" pitchFamily="2" charset="-122"/>
              </a:rPr>
              <a:t>deep:true</a:t>
            </a:r>
            <a:r>
              <a:rPr lang="zh-CN" altLang="en-US" sz="1600" dirty="0">
                <a:ea typeface="宋体" panose="02010600030101010101" pitchFamily="2" charset="-122"/>
              </a:rPr>
              <a:t>可以监测对象内部值改变（多层）。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ea typeface="宋体" panose="02010600030101010101" pitchFamily="2" charset="-122"/>
              </a:rPr>
              <a:t>备注：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ea typeface="宋体" panose="02010600030101010101" pitchFamily="2" charset="-122"/>
              </a:rPr>
              <a:t>Vue</a:t>
            </a:r>
            <a:r>
              <a:rPr lang="zh-CN" altLang="en-US" sz="1400" dirty="0">
                <a:ea typeface="宋体" panose="02010600030101010101" pitchFamily="2" charset="-122"/>
              </a:rPr>
              <a:t>自身可以监测对象内部值的改变，但</a:t>
            </a:r>
            <a:r>
              <a:rPr lang="en-US" altLang="zh-CN" sz="1400" dirty="0">
                <a:ea typeface="宋体" panose="02010600030101010101" pitchFamily="2" charset="-122"/>
              </a:rPr>
              <a:t>Vue</a:t>
            </a:r>
            <a:r>
              <a:rPr lang="zh-CN" altLang="en-US" sz="1400" dirty="0">
                <a:ea typeface="宋体" panose="02010600030101010101" pitchFamily="2" charset="-122"/>
              </a:rPr>
              <a:t>提供的</a:t>
            </a:r>
            <a:r>
              <a:rPr lang="en-US" altLang="zh-CN" sz="1400" dirty="0">
                <a:ea typeface="宋体" panose="02010600030101010101" pitchFamily="2" charset="-122"/>
              </a:rPr>
              <a:t>watch</a:t>
            </a:r>
            <a:r>
              <a:rPr lang="zh-CN" altLang="en-US" sz="1400" dirty="0">
                <a:ea typeface="宋体" panose="02010600030101010101" pitchFamily="2" charset="-122"/>
              </a:rPr>
              <a:t>默认不可以！</a:t>
            </a:r>
            <a:endParaRPr lang="en-US" altLang="zh-CN" sz="1400" dirty="0">
              <a:ea typeface="宋体" panose="02010600030101010101" pitchFamily="2" charset="-122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ea typeface="宋体" panose="02010600030101010101" pitchFamily="2" charset="-122"/>
              </a:rPr>
              <a:t>使用</a:t>
            </a:r>
            <a:r>
              <a:rPr lang="en-US" altLang="zh-CN" sz="1400" dirty="0">
                <a:ea typeface="宋体" panose="02010600030101010101" pitchFamily="2" charset="-122"/>
              </a:rPr>
              <a:t>watch</a:t>
            </a:r>
            <a:r>
              <a:rPr lang="zh-CN" altLang="en-US" sz="1400" dirty="0">
                <a:ea typeface="宋体" panose="02010600030101010101" pitchFamily="2" charset="-122"/>
              </a:rPr>
              <a:t>时根据数据的具体结构，决定是否采用深度监视。</a:t>
            </a:r>
            <a:endParaRPr lang="en-US" altLang="zh-CN" sz="14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ea typeface="宋体" panose="02010600030101010101" pitchFamily="2" charset="-122"/>
              </a:rPr>
              <a:t>和</a:t>
            </a:r>
            <a:r>
              <a:rPr lang="zh-CN" altLang="zh-CN" sz="2200" dirty="0">
                <a:ea typeface="宋体" panose="02010600030101010101" pitchFamily="2" charset="-122"/>
              </a:rPr>
              <a:t>computed</a:t>
            </a:r>
            <a:r>
              <a:rPr lang="zh-CN" altLang="en-US" sz="2200" dirty="0">
                <a:ea typeface="宋体" panose="02010600030101010101" pitchFamily="2" charset="-122"/>
              </a:rPr>
              <a:t>对比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</a:rPr>
              <a:t>computed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能完成的功能，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</a:rPr>
              <a:t>watch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都可以完成</a:t>
            </a:r>
            <a:endParaRPr kumimoji="0" lang="en-US" altLang="zh-CN" sz="2000" b="0" u="none" strike="noStrike" cap="none" normalizeH="0" baseline="0" dirty="0">
              <a:ln>
                <a:noFill/>
              </a:ln>
              <a:effectLst/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</a:rPr>
              <a:t>watch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能完成的功能，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</a:rPr>
              <a:t>computed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不一定能完成，例如：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</a:rPr>
              <a:t>watch</a:t>
            </a: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可以进行异步操作。</a:t>
            </a:r>
            <a:endParaRPr kumimoji="0" lang="en-US" altLang="zh-CN" sz="2000" b="0" u="none" strike="noStrike" cap="none" normalizeH="0" baseline="0" dirty="0">
              <a:ln>
                <a:noFill/>
              </a:ln>
              <a:effectLst/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两个重要的小原则：</a:t>
            </a:r>
            <a:endParaRPr kumimoji="0" lang="en-US" altLang="zh-CN" sz="2000" b="0" u="none" strike="noStrike" cap="none" normalizeH="0" baseline="0" dirty="0">
              <a:ln>
                <a:noFill/>
              </a:ln>
              <a:effectLst/>
              <a:ea typeface="宋体" panose="02010600030101010101" pitchFamily="2" charset="-122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所被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Vue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管理的函数，最好写成普通函数，这样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this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的指向才是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vm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或 组件实例对象。</a:t>
            </a:r>
            <a:endParaRPr kumimoji="0" lang="en-US" altLang="zh-CN" sz="1600" b="0" u="none" strike="noStrike" cap="none" normalizeH="0" baseline="0" dirty="0">
              <a:ln>
                <a:noFill/>
              </a:ln>
              <a:effectLst/>
              <a:ea typeface="宋体" panose="02010600030101010101" pitchFamily="2" charset="-122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所有不被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Vue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所管理的函数（定时器的回调函数、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ajax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的回调函数等、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Promise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的回调函数），最好写成箭头函数</a:t>
            </a:r>
            <a:r>
              <a:rPr kumimoji="0" lang="en-US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,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这样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this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的指向才是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</a:rPr>
              <a:t>vm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ea typeface="宋体" panose="02010600030101010101" pitchFamily="2" charset="-122"/>
              </a:rPr>
              <a:t>或 组件实例对象。</a:t>
            </a:r>
            <a:endParaRPr kumimoji="0" lang="zh-CN" altLang="zh-CN" sz="4600" b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2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66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A0324-310B-E4C2-45FB-06353254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85" y="1387374"/>
            <a:ext cx="10515600" cy="1325563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Vue</a:t>
            </a:r>
            <a:r>
              <a:rPr lang="en-US" altLang="zh-CN" dirty="0"/>
              <a:t> </a:t>
            </a:r>
            <a:r>
              <a:rPr lang="zh-CN" altLang="en-US" dirty="0"/>
              <a:t>是什么？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AB09FB-AABA-0C57-3D42-3E02BE2B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856" y="4528891"/>
            <a:ext cx="10893885" cy="1166685"/>
          </a:xfrm>
        </p:spPr>
        <p:txBody>
          <a:bodyPr>
            <a:normAutofit fontScale="92500"/>
          </a:bodyPr>
          <a:lstStyle/>
          <a:p>
            <a:pPr marL="0" lvl="1" indent="0">
              <a:lnSpc>
                <a:spcPct val="160000"/>
              </a:lnSpc>
              <a:buNone/>
            </a:pPr>
            <a:r>
              <a:rPr lang="zh-CN" altLang="en-US" sz="1600" dirty="0">
                <a:solidFill>
                  <a:srgbClr val="58B881"/>
                </a:solidFill>
              </a:rPr>
              <a:t>构建用户界面：</a:t>
            </a:r>
            <a:r>
              <a:rPr lang="zh-CN" altLang="en-US" sz="1600" dirty="0"/>
              <a:t>将后端传过来的数据 转化成 用户可以看到的页面</a:t>
            </a:r>
            <a:endParaRPr lang="en-US" altLang="zh-CN" sz="1600" dirty="0"/>
          </a:p>
          <a:p>
            <a:pPr marL="0" lvl="1" indent="0">
              <a:lnSpc>
                <a:spcPct val="160000"/>
              </a:lnSpc>
              <a:buNone/>
            </a:pPr>
            <a:r>
              <a:rPr lang="zh-CN" altLang="en-US" sz="1600" dirty="0">
                <a:solidFill>
                  <a:srgbClr val="58B881"/>
                </a:solidFill>
              </a:rPr>
              <a:t>渐进式</a:t>
            </a:r>
            <a:r>
              <a:rPr lang="zh-CN" altLang="en-US" sz="1600" dirty="0"/>
              <a:t>：</a:t>
            </a:r>
            <a:r>
              <a:rPr lang="en-US" altLang="zh-CN" sz="1600" dirty="0"/>
              <a:t>Vue</a:t>
            </a:r>
            <a:r>
              <a:rPr lang="zh-CN" altLang="en-US" sz="1600" dirty="0"/>
              <a:t>可以自底向上逐层的应用</a:t>
            </a:r>
            <a:r>
              <a:rPr lang="en-US" altLang="zh-CN" sz="1600" dirty="0"/>
              <a:t>   </a:t>
            </a:r>
            <a:r>
              <a:rPr lang="zh-CN" altLang="en-US" sz="1600" dirty="0"/>
              <a:t>轻量小巧核心库（声明式渲染）  </a:t>
            </a:r>
            <a:r>
              <a:rPr lang="en-US" altLang="zh-CN" sz="1600" dirty="0"/>
              <a:t>=&gt;  </a:t>
            </a:r>
            <a:r>
              <a:rPr lang="zh-CN" altLang="en-US" sz="1600" dirty="0"/>
              <a:t>各式各样的</a:t>
            </a:r>
            <a:r>
              <a:rPr lang="en-US" altLang="zh-CN" sz="1600" dirty="0"/>
              <a:t>Vue</a:t>
            </a:r>
            <a:r>
              <a:rPr lang="zh-CN" altLang="en-US" sz="1600" dirty="0"/>
              <a:t>插件（组件化管理、路由管理</a:t>
            </a:r>
            <a:r>
              <a:rPr lang="en-US" altLang="zh-CN" sz="1600" dirty="0"/>
              <a:t>…</a:t>
            </a:r>
            <a:r>
              <a:rPr lang="zh-CN" altLang="en-US" sz="1600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D44500-E342-EAF1-2534-B50A9220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85" y="2774688"/>
            <a:ext cx="10360752" cy="15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2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106"/>
            <a:ext cx="10515600" cy="1325563"/>
          </a:xfrm>
        </p:spPr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中绑定样式 </a:t>
            </a:r>
            <a:r>
              <a:rPr lang="en-US" altLang="zh-CN" dirty="0">
                <a:solidFill>
                  <a:srgbClr val="58B881"/>
                </a:solidFill>
              </a:rPr>
              <a:t>:class /</a:t>
            </a:r>
            <a:r>
              <a:rPr lang="zh-CN" altLang="en-US" dirty="0">
                <a:solidFill>
                  <a:srgbClr val="58B881"/>
                </a:solidFill>
              </a:rPr>
              <a:t> </a:t>
            </a:r>
            <a:r>
              <a:rPr lang="en-US" altLang="zh-CN" dirty="0">
                <a:solidFill>
                  <a:srgbClr val="58B881"/>
                </a:solidFill>
              </a:rPr>
              <a:t>:style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05089"/>
            <a:ext cx="10000130" cy="29440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ea typeface="宋体" panose="02010600030101010101" pitchFamily="2" charset="-122"/>
              </a:rPr>
              <a:t>通过</a:t>
            </a:r>
            <a:r>
              <a:rPr lang="en-US" altLang="zh-CN" sz="2200" dirty="0">
                <a:ea typeface="宋体" panose="02010600030101010101" pitchFamily="2" charset="-122"/>
              </a:rPr>
              <a:t>class</a:t>
            </a:r>
            <a:r>
              <a:rPr lang="zh-CN" altLang="en-US" sz="2200" dirty="0">
                <a:ea typeface="宋体" panose="02010600030101010101" pitchFamily="2" charset="-122"/>
              </a:rPr>
              <a:t>绑定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ea typeface="宋体" panose="02010600030101010101" pitchFamily="2" charset="-122"/>
              </a:rPr>
              <a:t>写法 </a:t>
            </a:r>
            <a:r>
              <a:rPr lang="en-US" altLang="zh-CN" sz="1800" dirty="0">
                <a:ea typeface="宋体" panose="02010600030101010101" pitchFamily="2" charset="-122"/>
              </a:rPr>
              <a:t>:class="xxx" xxx</a:t>
            </a:r>
            <a:r>
              <a:rPr lang="zh-CN" altLang="en-US" sz="1800" dirty="0">
                <a:ea typeface="宋体" panose="02010600030101010101" pitchFamily="2" charset="-122"/>
              </a:rPr>
              <a:t>可以是字符串、对象、数组。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ea typeface="宋体" panose="02010600030101010101" pitchFamily="2" charset="-122"/>
              </a:rPr>
              <a:t>字符串写法适用于：类名不确定，要动态获取。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ea typeface="宋体" panose="02010600030101010101" pitchFamily="2" charset="-122"/>
              </a:rPr>
              <a:t>数组写法适用于：要绑定多个样式，个数确定，名字也确定，但不确定用不用。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ea typeface="宋体" panose="02010600030101010101" pitchFamily="2" charset="-122"/>
              </a:rPr>
              <a:t>通过</a:t>
            </a:r>
            <a:r>
              <a:rPr lang="en-US" altLang="zh-CN" sz="2200" dirty="0">
                <a:ea typeface="宋体" panose="02010600030101010101" pitchFamily="2" charset="-122"/>
              </a:rPr>
              <a:t>style</a:t>
            </a:r>
            <a:r>
              <a:rPr lang="zh-CN" altLang="en-US" sz="2200" dirty="0">
                <a:ea typeface="宋体" panose="02010600030101010101" pitchFamily="2" charset="-122"/>
              </a:rPr>
              <a:t>绑定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ea typeface="宋体" panose="02010600030101010101" pitchFamily="2" charset="-122"/>
              </a:rPr>
              <a:t>字符串写法：</a:t>
            </a:r>
            <a:r>
              <a:rPr lang="en-US" altLang="zh-CN" sz="1800" dirty="0">
                <a:ea typeface="宋体" panose="02010600030101010101" pitchFamily="2" charset="-122"/>
              </a:rPr>
              <a:t>:style="{</a:t>
            </a:r>
            <a:r>
              <a:rPr lang="en-US" altLang="zh-CN" sz="1800" dirty="0" err="1">
                <a:ea typeface="宋体" panose="02010600030101010101" pitchFamily="2" charset="-122"/>
              </a:rPr>
              <a:t>fontSize</a:t>
            </a:r>
            <a:r>
              <a:rPr lang="en-US" altLang="zh-CN" sz="1800" dirty="0">
                <a:ea typeface="宋体" panose="02010600030101010101" pitchFamily="2" charset="-122"/>
              </a:rPr>
              <a:t>: xxx}"  </a:t>
            </a:r>
            <a:r>
              <a:rPr lang="zh-CN" altLang="en-US" sz="1800" dirty="0">
                <a:ea typeface="宋体" panose="02010600030101010101" pitchFamily="2" charset="-122"/>
              </a:rPr>
              <a:t>其中</a:t>
            </a:r>
            <a:r>
              <a:rPr lang="en-US" altLang="zh-CN" sz="1800" dirty="0">
                <a:ea typeface="宋体" panose="02010600030101010101" pitchFamily="2" charset="-122"/>
              </a:rPr>
              <a:t>xxx</a:t>
            </a:r>
            <a:r>
              <a:rPr lang="zh-CN" altLang="en-US" sz="1800" dirty="0">
                <a:ea typeface="宋体" panose="02010600030101010101" pitchFamily="2" charset="-122"/>
              </a:rPr>
              <a:t>是动态值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ea typeface="宋体" panose="02010600030101010101" pitchFamily="2" charset="-122"/>
              </a:rPr>
              <a:t>数组写法：</a:t>
            </a:r>
            <a:r>
              <a:rPr lang="en-US" altLang="zh-CN" sz="1800" dirty="0">
                <a:ea typeface="宋体" panose="02010600030101010101" pitchFamily="2" charset="-122"/>
              </a:rPr>
              <a:t>:style="[</a:t>
            </a:r>
            <a:r>
              <a:rPr lang="en-US" altLang="zh-CN" sz="1800" dirty="0" err="1">
                <a:ea typeface="宋体" panose="02010600030101010101" pitchFamily="2" charset="-122"/>
              </a:rPr>
              <a:t>a,b</a:t>
            </a:r>
            <a:r>
              <a:rPr lang="en-US" altLang="zh-CN" sz="1800" dirty="0">
                <a:ea typeface="宋体" panose="02010600030101010101" pitchFamily="2" charset="-122"/>
              </a:rPr>
              <a:t>]"  </a:t>
            </a:r>
            <a:r>
              <a:rPr lang="zh-CN" altLang="en-US" sz="1800" dirty="0">
                <a:ea typeface="宋体" panose="02010600030101010101" pitchFamily="2" charset="-122"/>
              </a:rPr>
              <a:t>其中</a:t>
            </a:r>
            <a:r>
              <a:rPr lang="en-US" altLang="zh-CN" sz="1800" dirty="0">
                <a:ea typeface="宋体" panose="02010600030101010101" pitchFamily="2" charset="-122"/>
              </a:rPr>
              <a:t>a</a:t>
            </a:r>
            <a:r>
              <a:rPr lang="zh-CN" altLang="en-US" sz="1800" dirty="0">
                <a:ea typeface="宋体" panose="02010600030101010101" pitchFamily="2" charset="-122"/>
              </a:rPr>
              <a:t>、</a:t>
            </a:r>
            <a:r>
              <a:rPr lang="en-US" altLang="zh-CN" sz="1800" dirty="0">
                <a:ea typeface="宋体" panose="02010600030101010101" pitchFamily="2" charset="-122"/>
              </a:rPr>
              <a:t>b</a:t>
            </a:r>
            <a:r>
              <a:rPr lang="zh-CN" altLang="en-US" sz="1800" dirty="0">
                <a:ea typeface="宋体" panose="02010600030101010101" pitchFamily="2" charset="-122"/>
              </a:rPr>
              <a:t>是样式对象。 </a:t>
            </a:r>
            <a:r>
              <a:rPr lang="en-US" altLang="zh-CN" sz="1800" dirty="0">
                <a:ea typeface="宋体" panose="02010600030101010101" pitchFamily="2" charset="-122"/>
              </a:rPr>
              <a:t>	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01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306"/>
            <a:ext cx="10515600" cy="1325563"/>
          </a:xfrm>
        </p:spPr>
        <p:txBody>
          <a:bodyPr/>
          <a:lstStyle/>
          <a:p>
            <a:r>
              <a:rPr lang="zh-CN" altLang="en-US" dirty="0"/>
              <a:t>条件渲染 </a:t>
            </a:r>
            <a:r>
              <a:rPr lang="en-US" altLang="zh-CN" dirty="0">
                <a:solidFill>
                  <a:srgbClr val="58B881"/>
                </a:solidFill>
              </a:rPr>
              <a:t>v-if/ v-show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28"/>
            <a:ext cx="10726271" cy="468466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v-if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  <a:ea typeface="Open Sans" panose="020B0606030504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写法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: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v-if="表达式“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effectLst/>
              <a:ea typeface="Open Sans" panose="020B0606030504020204" pitchFamily="34" charset="0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v-else-if="表达式"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effectLst/>
              <a:ea typeface="Open Sans" panose="020B0606030504020204" pitchFamily="34" charset="0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v-else="表达式"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effectLst/>
              <a:ea typeface="Open Sans" panose="020B0606030504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适用于：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切换频率较低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的场景。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ea typeface="Open Sans" panose="020B0606030504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特点：不展示的DOM元素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直接被移除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ea typeface="Open Sans" panose="020B0606030504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注意：v-if可以和:v-else-if、v-else一起使用，但要求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结构不能被“打断”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ea typeface="Open Sans" panose="020B0606030504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zh-CN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v-show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  <a:ea typeface="Open Sans" panose="020B0606030504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写法：v-show="表达式"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ea typeface="Open Sans" panose="020B0606030504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适用于：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切换频率较高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的场景。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ea typeface="Open Sans" panose="020B0606030504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特点：不展示的DOM元素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未被移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除，仅仅是使用样式隐藏掉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ea typeface="Open Sans" panose="020B0606030504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ea typeface="Open Sans" panose="020B0606030504020204" pitchFamily="34" charset="0"/>
              </a:rPr>
              <a:t>备注：使用v-if的时，元素可能无法获取到，而使用v-show一定可以获取到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9177"/>
            <a:ext cx="10515600" cy="1325563"/>
          </a:xfrm>
        </p:spPr>
        <p:txBody>
          <a:bodyPr/>
          <a:lstStyle/>
          <a:p>
            <a:r>
              <a:rPr lang="zh-CN" altLang="en-US" dirty="0"/>
              <a:t>列表渲染 </a:t>
            </a:r>
            <a:r>
              <a:rPr lang="en-US" altLang="zh-CN" dirty="0">
                <a:solidFill>
                  <a:srgbClr val="58B881"/>
                </a:solidFill>
              </a:rPr>
              <a:t>v-for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096699"/>
            <a:ext cx="9677400" cy="2111796"/>
          </a:xfrm>
        </p:spPr>
        <p:txBody>
          <a:bodyPr>
            <a:no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用于展示列表数据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语法：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</a:rPr>
              <a:t>v-for="(item, index) in xxx" :key="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effectLst/>
              </a:rPr>
              <a:t>yyy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</a:rPr>
              <a:t>"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可遍历：数组、对象、字符串（用的很少）、指定次数（用的很少）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132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61365"/>
            <a:ext cx="10515600" cy="1325563"/>
          </a:xfrm>
        </p:spPr>
        <p:txBody>
          <a:bodyPr/>
          <a:lstStyle/>
          <a:p>
            <a:r>
              <a:rPr lang="en-US" altLang="zh-CN" dirty="0"/>
              <a:t>key </a:t>
            </a:r>
            <a:r>
              <a:rPr lang="zh-CN" altLang="en-US" dirty="0"/>
              <a:t>的作用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86927"/>
            <a:ext cx="11082617" cy="5075237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当将数组的下标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</a:rPr>
              <a:t>index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作为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</a:rPr>
              <a:t>key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时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2E36D3-3F4D-AB2F-C8CC-5B075A17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871" y="2115328"/>
            <a:ext cx="7262257" cy="413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6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61365"/>
            <a:ext cx="10515600" cy="1325563"/>
          </a:xfrm>
        </p:spPr>
        <p:txBody>
          <a:bodyPr/>
          <a:lstStyle/>
          <a:p>
            <a:r>
              <a:rPr lang="en-US" altLang="zh-CN" dirty="0"/>
              <a:t>key </a:t>
            </a:r>
            <a:r>
              <a:rPr lang="zh-CN" altLang="en-US" dirty="0"/>
              <a:t>的作用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86927"/>
            <a:ext cx="11082617" cy="5075237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当将数组每一项的唯一标识作为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</a:rPr>
              <a:t>key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时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BE4FC4-D1E7-6209-622D-28A682BB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197" y="2026023"/>
            <a:ext cx="7749605" cy="43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0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61365"/>
            <a:ext cx="10515600" cy="1325563"/>
          </a:xfrm>
        </p:spPr>
        <p:txBody>
          <a:bodyPr/>
          <a:lstStyle/>
          <a:p>
            <a:r>
              <a:rPr lang="en-US" altLang="zh-CN" dirty="0"/>
              <a:t>key </a:t>
            </a:r>
            <a:r>
              <a:rPr lang="zh-CN" altLang="en-US" dirty="0"/>
              <a:t>的作用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1" y="1200056"/>
            <a:ext cx="11566711" cy="5559332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当不写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</a:rPr>
              <a:t>key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时，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effectLst/>
              </a:rPr>
              <a:t>vue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会自动将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</a:rPr>
              <a:t>index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作为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</a:rPr>
              <a:t>key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/>
              <a:t>虚拟DOM中key的作用</a:t>
            </a:r>
            <a:endParaRPr lang="en-US" altLang="zh-CN" sz="1200" dirty="0">
              <a:solidFill>
                <a:srgbClr val="777777"/>
              </a:solidFill>
              <a:latin typeface="Arial" panose="020B0604020202020204" pitchFamily="34" charset="0"/>
              <a:ea typeface="Open Sans" panose="020B0606030504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 key是虚拟DOM对象的标识，当数据发生变化时，Vue会根据【新数据】生成【新的虚拟DOM】, 随后Vue进行【新虚拟DOM】与【旧虚拟DOM】的差异比较，比较规则如下：</a:t>
            </a:r>
            <a:endParaRPr lang="en-US" altLang="zh-CN" sz="2000" dirty="0"/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/>
              <a:t>(1).旧虚拟DOM中找到了与新虚拟DOM相同的key： </a:t>
            </a:r>
            <a:endParaRPr lang="en-US" altLang="zh-CN" dirty="0"/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/>
              <a:t>①.若虚拟DOM中内容没变, 直接使用之前的真实DOM！ </a:t>
            </a:r>
            <a:endParaRPr lang="en-US" altLang="zh-CN" dirty="0"/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/>
              <a:t>②.若虚拟DOM中内容变了, 则生成新的真实DOM，随后替换掉页面中之前的真实DOM。</a:t>
            </a:r>
            <a:endParaRPr lang="en-US" altLang="zh-CN" dirty="0"/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/>
              <a:t>(2).旧虚拟DOM中未找到与新虚拟DOM相同的key</a:t>
            </a:r>
            <a:r>
              <a:rPr lang="zh-CN" altLang="en-US" dirty="0"/>
              <a:t>则</a:t>
            </a:r>
            <a:r>
              <a:rPr lang="zh-CN" altLang="zh-CN" dirty="0"/>
              <a:t>创建新的真实DOM，随后渲染到到页面。</a:t>
            </a:r>
            <a:endParaRPr lang="en-US" altLang="zh-CN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用</a:t>
            </a:r>
            <a:r>
              <a:rPr lang="en-US" altLang="zh-CN" sz="2400" dirty="0"/>
              <a:t>index</a:t>
            </a:r>
            <a:r>
              <a:rPr lang="zh-CN" altLang="en-US" sz="2400" dirty="0"/>
              <a:t>作为</a:t>
            </a:r>
            <a:r>
              <a:rPr lang="en-US" altLang="zh-CN" sz="2400" dirty="0"/>
              <a:t>key</a:t>
            </a:r>
            <a:r>
              <a:rPr lang="zh-CN" altLang="en-US" sz="2400" dirty="0"/>
              <a:t>可能会引发的问题</a:t>
            </a:r>
            <a:endParaRPr lang="en-US" altLang="zh-CN" sz="2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若对数据进行：逆序添加、逆序删除等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</a:rPr>
              <a:t>破坏顺序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操作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会产生没有必要的真实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DOM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更新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==&gt;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界面效果没问题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但效率低。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如果结构中还包含</a:t>
            </a:r>
            <a:r>
              <a:rPr lang="zh-CN" altLang="en-US" sz="2000" dirty="0">
                <a:solidFill>
                  <a:srgbClr val="58B881"/>
                </a:solidFill>
              </a:rPr>
              <a:t>输入类的</a:t>
            </a:r>
            <a:r>
              <a:rPr lang="en-US" altLang="zh-CN" sz="2000" dirty="0">
                <a:solidFill>
                  <a:srgbClr val="58B881"/>
                </a:solidFill>
              </a:rPr>
              <a:t>DOM</a:t>
            </a:r>
            <a:r>
              <a:rPr lang="zh-CN" altLang="en-US" sz="2000" dirty="0"/>
              <a:t>：会产生错误</a:t>
            </a:r>
            <a:r>
              <a:rPr lang="en-US" altLang="zh-CN" sz="2000" dirty="0"/>
              <a:t>DOM</a:t>
            </a:r>
            <a:r>
              <a:rPr lang="zh-CN" altLang="en-US" sz="2000" dirty="0"/>
              <a:t>更新 </a:t>
            </a:r>
            <a:r>
              <a:rPr lang="en-US" altLang="zh-CN" sz="2000" dirty="0"/>
              <a:t>==&gt; </a:t>
            </a:r>
            <a:r>
              <a:rPr lang="zh-CN" altLang="en-US" sz="2000" dirty="0"/>
              <a:t>界面有问题。</a:t>
            </a:r>
            <a:endParaRPr lang="en-US" altLang="zh-CN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开发中如何选择</a:t>
            </a:r>
            <a:r>
              <a:rPr lang="en-US" altLang="zh-CN" sz="2400" dirty="0"/>
              <a:t>key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最好使用每条数据的</a:t>
            </a:r>
            <a:r>
              <a:rPr lang="zh-CN" altLang="en-US" sz="2000" dirty="0">
                <a:solidFill>
                  <a:srgbClr val="58B881"/>
                </a:solidFill>
              </a:rPr>
              <a:t>唯一标识</a:t>
            </a:r>
            <a:r>
              <a:rPr lang="zh-CN" altLang="en-US" sz="2000" dirty="0"/>
              <a:t>作为</a:t>
            </a:r>
            <a:r>
              <a:rPr lang="en-US" altLang="zh-CN" sz="2000" dirty="0"/>
              <a:t>key, </a:t>
            </a:r>
            <a:r>
              <a:rPr lang="zh-CN" altLang="en-US" sz="2000" dirty="0"/>
              <a:t>比如</a:t>
            </a:r>
            <a:r>
              <a:rPr lang="en-US" altLang="zh-CN" sz="2000" dirty="0"/>
              <a:t>id</a:t>
            </a:r>
            <a:r>
              <a:rPr lang="zh-CN" altLang="en-US" sz="2000" dirty="0"/>
              <a:t>、手机号、身份证号、学号等唯一值。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如果不存在对数据的逆序添加、逆序删除等破坏顺序操作，仅用于渲染列表用于展示，使用</a:t>
            </a:r>
            <a:r>
              <a:rPr lang="en-US" altLang="zh-CN" sz="2000" dirty="0"/>
              <a:t>index</a:t>
            </a:r>
            <a:r>
              <a:rPr lang="zh-CN" altLang="en-US" sz="2000" dirty="0"/>
              <a:t>作为</a:t>
            </a:r>
            <a:r>
              <a:rPr lang="en-US" altLang="zh-CN" sz="2000" dirty="0"/>
              <a:t>key</a:t>
            </a:r>
            <a:r>
              <a:rPr lang="zh-CN" altLang="en-US" sz="2000" dirty="0"/>
              <a:t>是没有问题的。</a:t>
            </a:r>
            <a:endParaRPr lang="en-US" altLang="zh-CN" sz="20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zh-CN" altLang="zh-CN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7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61365"/>
            <a:ext cx="10515600" cy="1325563"/>
          </a:xfrm>
        </p:spPr>
        <p:txBody>
          <a:bodyPr/>
          <a:lstStyle/>
          <a:p>
            <a:r>
              <a:rPr lang="zh-CN" altLang="en-US" dirty="0"/>
              <a:t>收集表单数据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1" y="1200056"/>
            <a:ext cx="11037793" cy="440288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收集表单数据：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若：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&lt;input type="text"/&gt;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，则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v-model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收集的是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value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值，用户输入的就是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value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值。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若：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&lt;input type="radio"/&gt;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，则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v-model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收集的是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value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值，且要给标签配置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value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值。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若：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&lt;input type="checkbox"/&gt;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</a:rPr>
              <a:t>1.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</a:rPr>
              <a:t>没有配置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</a:rPr>
              <a:t>input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</a:rPr>
              <a:t>的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</a:rPr>
              <a:t>value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</a:rPr>
              <a:t>属性，那么收集的就是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</a:rPr>
              <a:t>checked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</a:rPr>
              <a:t>（勾选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</a:rPr>
              <a:t>or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</a:rPr>
              <a:t>未勾选，是布尔值）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</a:rPr>
              <a:t>2.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</a:rPr>
              <a:t>配置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</a:rPr>
              <a:t>input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</a:rPr>
              <a:t>的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</a:rPr>
              <a:t>value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</a:rPr>
              <a:t>属性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</a:rPr>
              <a:t>(1)v-model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</a:rPr>
              <a:t>的初始值是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</a:rPr>
              <a:t>非数组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</a:rPr>
              <a:t>，那么收集的就是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</a:rPr>
              <a:t>checked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</a:rPr>
              <a:t>（勾选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</a:rPr>
              <a:t>or 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</a:rPr>
              <a:t>未勾选，是布尔值）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</a:rPr>
              <a:t>(2)v-model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</a:rPr>
              <a:t>的初始值是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</a:rPr>
              <a:t>数组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</a:rPr>
              <a:t>，那么收集的的就是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</a:rPr>
              <a:t>value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</a:rPr>
              <a:t>组成的数组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58B88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备注：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effectLst/>
              </a:rPr>
              <a:t>v-model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的三个修饰符：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</a:rPr>
              <a:t>lazy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：失去焦点再收集数据	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</a:rPr>
              <a:t>number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：输入字符串转为有效的数字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58B881"/>
                </a:solidFill>
                <a:effectLst/>
              </a:rPr>
              <a:t>trim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：输入首尾空格过滤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04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61365"/>
            <a:ext cx="10515600" cy="1325563"/>
          </a:xfrm>
        </p:spPr>
        <p:txBody>
          <a:bodyPr/>
          <a:lstStyle/>
          <a:p>
            <a:r>
              <a:rPr lang="zh-CN" altLang="en-US" dirty="0"/>
              <a:t>过滤器 </a:t>
            </a:r>
            <a:r>
              <a:rPr lang="en-US" altLang="zh-CN" dirty="0">
                <a:solidFill>
                  <a:srgbClr val="58B881"/>
                </a:solidFill>
              </a:rPr>
              <a:t>filters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1" y="1200056"/>
            <a:ext cx="11261911" cy="440288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定义：对要显示的数据进行特定格式化后再显示（适用于一些简单逻辑的处理）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语法：				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注册过滤器：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effectLst/>
              </a:rPr>
              <a:t>Vue.filter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effectLst/>
              </a:rPr>
              <a:t>name,callback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)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或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new Vue{filters:{}}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使用过滤器：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{{ xxx |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过滤器名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}} 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或 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v-bind: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属性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= "xxx |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过滤器名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"	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effectLst/>
              </a:rPr>
              <a:t>备注：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过滤器也可以接收额外参数、多个过滤器也可以串联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并没有改变原本的数据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</a:rPr>
              <a:t>是产生新的对应的数据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042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61365"/>
            <a:ext cx="10515600" cy="1325563"/>
          </a:xfrm>
        </p:spPr>
        <p:txBody>
          <a:bodyPr/>
          <a:lstStyle/>
          <a:p>
            <a:r>
              <a:rPr lang="zh-CN" altLang="en-US" dirty="0"/>
              <a:t>内置指令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1" y="1200056"/>
            <a:ext cx="11353798" cy="4644932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/>
              <a:t>我们学过的指令：</a:t>
            </a:r>
            <a:endParaRPr lang="en-US" altLang="zh-CN" sz="2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 v-bind : 单向绑定解析表达式, 可简写为 :xxx 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v-model : 双向数据绑定 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v-for : 遍历数组/对象/字符串 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v-on : 绑定事件监听, 可简写为@ 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v-if : 条件渲染（动态控制节点是否存存在） 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v-else : 条件渲染（动态控制节点是否存存在） 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v-show : 条件渲染 (动态控制节点是否展示)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其他</a:t>
            </a:r>
            <a:r>
              <a:rPr lang="zh-CN" altLang="zh-CN" sz="2400" dirty="0"/>
              <a:t>内置指令： </a:t>
            </a:r>
            <a:endParaRPr lang="en-US" altLang="zh-CN" sz="2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v-text 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v-html 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v-clock 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v-once 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/>
              <a:t>v-pre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zh-CN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783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13" y="2187389"/>
            <a:ext cx="10515600" cy="1325563"/>
          </a:xfrm>
        </p:spPr>
        <p:txBody>
          <a:bodyPr/>
          <a:lstStyle/>
          <a:p>
            <a:r>
              <a:rPr lang="en-US" altLang="zh-CN" dirty="0"/>
              <a:t>v-text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113" y="3252974"/>
            <a:ext cx="9020734" cy="105008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作用：向其所在的节点中渲染文本内容。</a:t>
            </a:r>
            <a:endParaRPr lang="en-US" altLang="zh-C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与插值语法的区别：</a:t>
            </a:r>
            <a:r>
              <a:rPr lang="en-US" altLang="zh-CN" sz="2400" dirty="0"/>
              <a:t>v-text</a:t>
            </a:r>
            <a:r>
              <a:rPr lang="zh-CN" altLang="en-US" sz="2400" dirty="0"/>
              <a:t>会替换掉节点中的内容，</a:t>
            </a:r>
            <a:r>
              <a:rPr lang="en-US" altLang="zh-CN" sz="2400" dirty="0"/>
              <a:t>{{xx}}</a:t>
            </a:r>
            <a:r>
              <a:rPr lang="zh-CN" altLang="en-US" sz="2400" dirty="0"/>
              <a:t>则不会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25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B1A36-89BF-23DB-EE48-2D6751C5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的来历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DF5C44-A1BD-B238-A231-D546FB4D4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097" y="2037616"/>
            <a:ext cx="5333333" cy="24571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CF848B-3BAA-0758-26F6-A02F9DE545D6}"/>
              </a:ext>
            </a:extLst>
          </p:cNvPr>
          <p:cNvSpPr txBox="1"/>
          <p:nvPr/>
        </p:nvSpPr>
        <p:spPr>
          <a:xfrm>
            <a:off x="1151069" y="4975858"/>
            <a:ext cx="2381025" cy="1989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尤雨溪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Vue.js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和</a:t>
            </a:r>
            <a:r>
              <a:rPr lang="en-US" altLang="zh-CN" b="0" i="0" u="none" strike="noStrike" dirty="0" err="1">
                <a:solidFill>
                  <a:srgbClr val="136EC2"/>
                </a:solidFill>
                <a:effectLst/>
                <a:latin typeface="Helvetica Neue"/>
                <a:hlinkClick r:id="rId4"/>
              </a:rPr>
              <a:t>Vite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的作者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D8A0CD-0729-70E1-B7DC-043F7E2C9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454" y="1690688"/>
            <a:ext cx="6895604" cy="32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2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84" y="349624"/>
            <a:ext cx="10515600" cy="1325563"/>
          </a:xfrm>
        </p:spPr>
        <p:txBody>
          <a:bodyPr/>
          <a:lstStyle/>
          <a:p>
            <a:r>
              <a:rPr lang="en-US" altLang="zh-CN" dirty="0"/>
              <a:t>v-html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4" y="1388315"/>
            <a:ext cx="11118476" cy="249340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作用：向指定节点中渲染包含</a:t>
            </a:r>
            <a:r>
              <a:rPr lang="en-US" altLang="zh-CN" sz="2400" dirty="0"/>
              <a:t>html</a:t>
            </a:r>
            <a:r>
              <a:rPr lang="zh-CN" altLang="en-US" sz="2400" dirty="0"/>
              <a:t>结构的内容。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与插值语法的区别：</a:t>
            </a:r>
            <a:endParaRPr lang="en-US" altLang="zh-CN" sz="2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/>
              <a:t>v-html</a:t>
            </a:r>
            <a:r>
              <a:rPr lang="zh-CN" altLang="en-US" sz="2000" dirty="0"/>
              <a:t>会替换掉节点中所有的内容，</a:t>
            </a:r>
            <a:r>
              <a:rPr lang="en-US" altLang="zh-CN" sz="2000" dirty="0"/>
              <a:t>{{xx}}</a:t>
            </a:r>
            <a:r>
              <a:rPr lang="zh-CN" altLang="en-US" sz="2000" dirty="0"/>
              <a:t>则不会。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/>
              <a:t>v-html</a:t>
            </a:r>
            <a:r>
              <a:rPr lang="zh-CN" altLang="en-US" sz="2000" dirty="0"/>
              <a:t>可以识别</a:t>
            </a:r>
            <a:r>
              <a:rPr lang="en-US" altLang="zh-CN" sz="2000" dirty="0"/>
              <a:t>html</a:t>
            </a:r>
            <a:r>
              <a:rPr lang="zh-CN" altLang="en-US" sz="2000" dirty="0"/>
              <a:t>结构。</a:t>
            </a:r>
            <a:endParaRPr lang="en-US" altLang="zh-CN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严重注意：</a:t>
            </a:r>
            <a:r>
              <a:rPr lang="en-US" altLang="zh-CN" sz="2400" dirty="0"/>
              <a:t>v-html</a:t>
            </a:r>
            <a:r>
              <a:rPr lang="zh-CN" altLang="en-US" sz="2400" dirty="0"/>
              <a:t>有安全性问题！！！！</a:t>
            </a:r>
            <a:endParaRPr lang="en-US" altLang="zh-CN" sz="2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在网站上动态渲染任意</a:t>
            </a:r>
            <a:r>
              <a:rPr lang="en-US" altLang="zh-CN" sz="2000" dirty="0"/>
              <a:t>HTML</a:t>
            </a:r>
            <a:r>
              <a:rPr lang="zh-CN" altLang="en-US" sz="2000" dirty="0"/>
              <a:t>是非常危险的，容易导致</a:t>
            </a:r>
            <a:r>
              <a:rPr lang="en-US" altLang="zh-CN" sz="2000" dirty="0"/>
              <a:t>XSS</a:t>
            </a:r>
            <a:r>
              <a:rPr lang="zh-CN" altLang="en-US" sz="2000" dirty="0"/>
              <a:t>攻击。</a:t>
            </a:r>
            <a:endParaRPr lang="en-US" altLang="zh-CN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一定要在可信的内容上使用</a:t>
            </a:r>
            <a:r>
              <a:rPr lang="en-US" altLang="zh-CN" sz="2000" dirty="0"/>
              <a:t>v-html</a:t>
            </a:r>
            <a:r>
              <a:rPr lang="zh-CN" altLang="en-US" sz="2000" dirty="0"/>
              <a:t>，永不要用在用户提交的内容上！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5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66" y="228600"/>
            <a:ext cx="10515600" cy="1325563"/>
          </a:xfrm>
        </p:spPr>
        <p:txBody>
          <a:bodyPr/>
          <a:lstStyle/>
          <a:p>
            <a:r>
              <a:rPr lang="en-US" altLang="zh-CN" dirty="0"/>
              <a:t>cookies</a:t>
            </a:r>
            <a:r>
              <a:rPr lang="zh-CN" altLang="en-US" dirty="0"/>
              <a:t>工作流程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6015D1D-4553-AAED-E1CF-1A6A3B0ED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334" y="1358189"/>
            <a:ext cx="8666631" cy="507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42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66" y="228600"/>
            <a:ext cx="10515600" cy="1325563"/>
          </a:xfrm>
        </p:spPr>
        <p:txBody>
          <a:bodyPr/>
          <a:lstStyle/>
          <a:p>
            <a:r>
              <a:rPr lang="en-US" altLang="zh-CN" dirty="0"/>
              <a:t>cookies</a:t>
            </a:r>
            <a:r>
              <a:rPr lang="zh-CN" altLang="en-US" dirty="0"/>
              <a:t>工作流程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4647A7-8693-FDCE-73AD-BBB2B10B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125" y="1795956"/>
            <a:ext cx="8704762" cy="3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12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5" y="1649507"/>
            <a:ext cx="10515600" cy="1325563"/>
          </a:xfrm>
        </p:spPr>
        <p:txBody>
          <a:bodyPr/>
          <a:lstStyle/>
          <a:p>
            <a:r>
              <a:rPr lang="en-US" altLang="zh-CN" dirty="0"/>
              <a:t>cookies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95" y="2849564"/>
            <a:ext cx="11118476" cy="202723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/>
              <a:t>Cookie</a:t>
            </a:r>
            <a:r>
              <a:rPr lang="zh-CN" altLang="en-US" sz="2400" dirty="0"/>
              <a:t>，有时也用其复数形式 </a:t>
            </a:r>
            <a:r>
              <a:rPr lang="en-US" altLang="zh-CN" sz="2400" dirty="0"/>
              <a:t>Cookies</a:t>
            </a:r>
            <a:r>
              <a:rPr lang="zh-CN" altLang="en-US" sz="2400" dirty="0"/>
              <a:t>。类型为“</a:t>
            </a:r>
            <a:r>
              <a:rPr lang="zh-CN" altLang="en-US" sz="2400" dirty="0">
                <a:solidFill>
                  <a:srgbClr val="58B881"/>
                </a:solidFill>
              </a:rPr>
              <a:t>小型文本文件</a:t>
            </a:r>
            <a:r>
              <a:rPr lang="zh-CN" altLang="en-US" sz="2400" dirty="0"/>
              <a:t>”，是某些网站为了辨别用户身份，进行</a:t>
            </a:r>
            <a:r>
              <a:rPr lang="en-US" altLang="zh-CN" sz="2400" dirty="0"/>
              <a:t>Session</a:t>
            </a:r>
            <a:r>
              <a:rPr lang="zh-CN" altLang="en-US" sz="2400" dirty="0"/>
              <a:t>跟踪而</a:t>
            </a:r>
            <a:r>
              <a:rPr lang="zh-CN" altLang="en-US" sz="2400" dirty="0">
                <a:solidFill>
                  <a:srgbClr val="58B881"/>
                </a:solidFill>
              </a:rPr>
              <a:t>储存在用户本地终端上的数据</a:t>
            </a:r>
            <a:r>
              <a:rPr lang="zh-CN" altLang="en-US" sz="2400" dirty="0"/>
              <a:t>（通常经过加密），由用户客户端计算机暂时或永久保存的信息</a:t>
            </a:r>
            <a:endParaRPr lang="en-US" altLang="zh-C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数据格式：</a:t>
            </a:r>
            <a:r>
              <a:rPr lang="en-US" altLang="zh-CN" sz="2400" dirty="0"/>
              <a:t>“a=1,b=2 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查看方法：</a:t>
            </a:r>
            <a:r>
              <a:rPr lang="en-US" altLang="zh-CN" sz="2400" dirty="0" err="1"/>
              <a:t>document.cookie</a:t>
            </a:r>
            <a:endParaRPr lang="zh-CN" altLang="en-US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58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18719-77F8-39DC-F186-D887E95C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48" y="43934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58B881"/>
                </a:solidFill>
              </a:rPr>
              <a:t>v-clock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9E825-F41E-695F-CCA8-3D1EE78A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256" y="1445698"/>
            <a:ext cx="11118476" cy="1175589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本质是一个特殊属性，</a:t>
            </a:r>
            <a:r>
              <a:rPr lang="en-US" altLang="zh-CN" sz="2400" dirty="0"/>
              <a:t>Vue</a:t>
            </a:r>
            <a:r>
              <a:rPr lang="zh-CN" altLang="en-US" sz="2400" dirty="0"/>
              <a:t>实例创建完毕并接管容器后，会删掉</a:t>
            </a:r>
            <a:r>
              <a:rPr lang="en-US" altLang="zh-CN" sz="2400" dirty="0"/>
              <a:t>v-cloak</a:t>
            </a:r>
            <a:r>
              <a:rPr lang="zh-CN" altLang="en-US" sz="2400" dirty="0"/>
              <a:t>属性。</a:t>
            </a:r>
            <a:endParaRPr lang="en-US" altLang="zh-C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使用</a:t>
            </a:r>
            <a:r>
              <a:rPr lang="en-US" altLang="zh-CN" sz="2400" dirty="0" err="1"/>
              <a:t>css</a:t>
            </a:r>
            <a:r>
              <a:rPr lang="zh-CN" altLang="en-US" sz="2400" dirty="0"/>
              <a:t>配合</a:t>
            </a:r>
            <a:r>
              <a:rPr lang="en-US" altLang="zh-CN" sz="2400" dirty="0"/>
              <a:t>v-cloak</a:t>
            </a:r>
            <a:r>
              <a:rPr lang="zh-CN" altLang="en-US" sz="2400" dirty="0"/>
              <a:t>可以解决网速慢时页面展示出</a:t>
            </a:r>
            <a:r>
              <a:rPr lang="en-US" altLang="zh-CN" sz="2400" dirty="0"/>
              <a:t>{{xxx}}</a:t>
            </a:r>
            <a:r>
              <a:rPr lang="zh-CN" altLang="en-US" sz="2400" dirty="0"/>
              <a:t>的问题。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0B45030-0372-69A7-D212-B0DCA28FDAF3}"/>
              </a:ext>
            </a:extLst>
          </p:cNvPr>
          <p:cNvSpPr txBox="1">
            <a:spLocks/>
          </p:cNvSpPr>
          <p:nvPr/>
        </p:nvSpPr>
        <p:spPr>
          <a:xfrm>
            <a:off x="356348" y="21772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58B881"/>
                </a:solidFill>
              </a:rPr>
              <a:t> v-once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310C32D-546A-D1EC-E44A-183379EC2CD7}"/>
              </a:ext>
            </a:extLst>
          </p:cNvPr>
          <p:cNvSpPr txBox="1">
            <a:spLocks/>
          </p:cNvSpPr>
          <p:nvPr/>
        </p:nvSpPr>
        <p:spPr>
          <a:xfrm>
            <a:off x="411256" y="3231777"/>
            <a:ext cx="11118476" cy="1175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/>
              <a:t>v-once</a:t>
            </a:r>
            <a:r>
              <a:rPr lang="zh-CN" altLang="en-US" sz="2400" dirty="0"/>
              <a:t>所在节点在初次动态渲染后，就视为静态内容了</a:t>
            </a:r>
            <a:endParaRPr lang="en-US" altLang="zh-C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以后数据的改变不会引起</a:t>
            </a:r>
            <a:r>
              <a:rPr lang="en-US" altLang="zh-CN" sz="2400" dirty="0"/>
              <a:t>v-once</a:t>
            </a:r>
            <a:r>
              <a:rPr lang="zh-CN" altLang="en-US" sz="2400" dirty="0"/>
              <a:t>所在结构的更新，可以用于优化性能。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2722330-B083-7C37-4645-8A50AA2A201F}"/>
              </a:ext>
            </a:extLst>
          </p:cNvPr>
          <p:cNvSpPr txBox="1">
            <a:spLocks/>
          </p:cNvSpPr>
          <p:nvPr/>
        </p:nvSpPr>
        <p:spPr>
          <a:xfrm>
            <a:off x="356348" y="38144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58B881"/>
                </a:solidFill>
              </a:rPr>
              <a:t> v-pre</a:t>
            </a:r>
            <a:endParaRPr lang="zh-CN" altLang="en-US" dirty="0">
              <a:solidFill>
                <a:srgbClr val="58B881"/>
              </a:solidFill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A17E647-4608-D58E-8ED7-7C4FADC92D13}"/>
              </a:ext>
            </a:extLst>
          </p:cNvPr>
          <p:cNvSpPr txBox="1">
            <a:spLocks/>
          </p:cNvSpPr>
          <p:nvPr/>
        </p:nvSpPr>
        <p:spPr>
          <a:xfrm>
            <a:off x="411256" y="5216247"/>
            <a:ext cx="11118476" cy="1175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/>
              <a:t>跳过其所在节点的编译过程。</a:t>
            </a:r>
            <a:endParaRPr lang="en-US" altLang="zh-CN" sz="240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/>
              <a:t>可利用它跳过：没有使用指令语法、没有使用插值语法的节点，会加快编译。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39284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C8B90C1-1988-BB8D-0D02-B68F9051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D8411D-6F6E-0213-EC19-9C7CA20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8860AF3-0AD6-D092-C029-41F988EC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3A67A8-9177-9836-9C95-B5D2E31E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27ECDC32-D53F-2550-10B0-6D84007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自定义指令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DC94F55-0C0D-7DE7-456E-999B7205C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2459" cy="4906869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定义语法：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Arial" panose="020B0604020202020204" pitchFamily="34" charset="0"/>
              <a:ea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777777"/>
              </a:solidFill>
              <a:latin typeface="Arial" panose="020B0604020202020204" pitchFamily="34" charset="0"/>
              <a:ea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Arial" panose="020B0604020202020204" pitchFamily="34" charset="0"/>
              <a:ea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777777"/>
              </a:solidFill>
              <a:latin typeface="Arial" panose="020B0604020202020204" pitchFamily="34" charset="0"/>
              <a:ea typeface="Open Sans" panose="020B0606030504020204" pitchFamily="34" charset="0"/>
            </a:endParaRPr>
          </a:p>
          <a:p>
            <a:pPr fontAlgn="base">
              <a:spcAft>
                <a:spcPct val="0"/>
              </a:spcAft>
            </a:pPr>
            <a:r>
              <a:rPr lang="zh-CN" altLang="zh-CN" dirty="0"/>
              <a:t>配置对象中常用的3个回调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fontAlgn="base">
              <a:spcAft>
                <a:spcPct val="0"/>
              </a:spcAft>
            </a:pPr>
            <a:r>
              <a:rPr lang="zh-CN" altLang="zh-CN" dirty="0"/>
              <a:t>bind：指令与元素成功绑定时调用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 fontAlgn="base">
              <a:spcAft>
                <a:spcPct val="0"/>
              </a:spcAft>
            </a:pPr>
            <a:r>
              <a:rPr lang="zh-CN" altLang="zh-CN" dirty="0"/>
              <a:t>inserted：指令所在元素被插入页面时调用。</a:t>
            </a:r>
            <a:endParaRPr lang="en-US" altLang="zh-CN" dirty="0"/>
          </a:p>
          <a:p>
            <a:pPr lvl="1" fontAlgn="base">
              <a:spcAft>
                <a:spcPct val="0"/>
              </a:spcAft>
            </a:pPr>
            <a:r>
              <a:rPr lang="zh-CN" altLang="zh-CN" dirty="0"/>
              <a:t>update：指令所在模板结构被重新解析时调用。</a:t>
            </a:r>
          </a:p>
          <a:p>
            <a:pPr fontAlgn="base">
              <a:spcAft>
                <a:spcPct val="0"/>
              </a:spcAft>
            </a:pPr>
            <a:r>
              <a:rPr lang="zh-CN" altLang="zh-CN" dirty="0"/>
              <a:t>备注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fontAlgn="base">
              <a:spcAft>
                <a:spcPct val="0"/>
              </a:spcAft>
            </a:pPr>
            <a:r>
              <a:rPr lang="zh-CN" altLang="zh-CN" dirty="0"/>
              <a:t>指令定义时不加v-，但使用时要加v-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fontAlgn="base">
              <a:spcAft>
                <a:spcPct val="0"/>
              </a:spcAft>
            </a:pPr>
            <a:r>
              <a:rPr lang="zh-CN" altLang="zh-CN" dirty="0"/>
              <a:t>指令名如果是多个单词，要使用kebab-case命名方式，不要用camelCase命名。</a:t>
            </a:r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B7D370-65CD-3E09-1039-9F479A95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45" y="2280206"/>
            <a:ext cx="8708709" cy="15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5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C6B51-E2A0-DB50-86CE-FE759081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 </a:t>
            </a:r>
            <a:r>
              <a:rPr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E9C01B-2EBE-4248-8A42-F350DA38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zh-CN" altLang="en-US" dirty="0">
                <a:solidFill>
                  <a:srgbClr val="58B881"/>
                </a:solidFill>
              </a:rPr>
              <a:t>组件化</a:t>
            </a:r>
            <a:r>
              <a:rPr lang="zh-CN" altLang="en-US" dirty="0"/>
              <a:t>模式，提高代码复用率、且让代码更好维护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D80625-B4D6-B446-E921-B8E370EF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59" y="2403009"/>
            <a:ext cx="8234082" cy="377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C6B51-E2A0-DB50-86CE-FE759081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 </a:t>
            </a:r>
            <a:r>
              <a:rPr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E9C01B-2EBE-4248-8A42-F350DA38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58B881"/>
                </a:solidFill>
              </a:rPr>
              <a:t>声明式</a:t>
            </a:r>
            <a:r>
              <a:rPr lang="zh-CN" altLang="en-US" dirty="0"/>
              <a:t>编码，让编码人员无需直接操作</a:t>
            </a:r>
            <a:r>
              <a:rPr lang="en-US" altLang="zh-CN" dirty="0"/>
              <a:t>DOM</a:t>
            </a:r>
            <a:r>
              <a:rPr lang="zh-CN" altLang="en-US" dirty="0"/>
              <a:t>结构，提高开发效率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D7D68C-3E0B-4043-CC29-12892B6E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7" y="4001294"/>
            <a:ext cx="10010216" cy="27969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0C2ECC-62DA-2EEF-6FFE-45555098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44" y="2323500"/>
            <a:ext cx="7447619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0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C6B51-E2A0-DB50-86CE-FE759081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 </a:t>
            </a:r>
            <a:r>
              <a:rPr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E9C01B-2EBE-4248-8A42-F350DA38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zh-CN" altLang="en-US" dirty="0">
                <a:solidFill>
                  <a:srgbClr val="58B881"/>
                </a:solidFill>
              </a:rPr>
              <a:t>虚拟</a:t>
            </a:r>
            <a:r>
              <a:rPr lang="en-US" altLang="zh-CN" dirty="0">
                <a:solidFill>
                  <a:srgbClr val="58B881"/>
                </a:solidFill>
              </a:rPr>
              <a:t>DOM</a:t>
            </a:r>
            <a:r>
              <a:rPr lang="en-US" altLang="zh-CN" dirty="0"/>
              <a:t>+</a:t>
            </a:r>
            <a:r>
              <a:rPr lang="zh-CN" altLang="en-US" dirty="0"/>
              <a:t>优秀的</a:t>
            </a:r>
            <a:r>
              <a:rPr lang="en-US" altLang="zh-CN" dirty="0">
                <a:solidFill>
                  <a:srgbClr val="58B881"/>
                </a:solidFill>
              </a:rPr>
              <a:t>Diff</a:t>
            </a:r>
            <a:r>
              <a:rPr lang="zh-CN" altLang="en-US" dirty="0">
                <a:solidFill>
                  <a:srgbClr val="58B881"/>
                </a:solidFill>
              </a:rPr>
              <a:t>算法</a:t>
            </a:r>
            <a:r>
              <a:rPr lang="zh-CN" altLang="en-US" dirty="0"/>
              <a:t>，尽量</a:t>
            </a:r>
            <a:r>
              <a:rPr lang="zh-CN" altLang="en-US" dirty="0">
                <a:solidFill>
                  <a:srgbClr val="58B881"/>
                </a:solidFill>
              </a:rPr>
              <a:t>复用</a:t>
            </a:r>
            <a:r>
              <a:rPr lang="en-US" altLang="zh-CN" dirty="0">
                <a:solidFill>
                  <a:srgbClr val="58B881"/>
                </a:solidFill>
              </a:rPr>
              <a:t>DOM</a:t>
            </a:r>
            <a:r>
              <a:rPr lang="zh-CN" altLang="en-US" dirty="0">
                <a:solidFill>
                  <a:srgbClr val="58B881"/>
                </a:solidFill>
              </a:rPr>
              <a:t>结点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3AFA25-5A42-135D-69BF-0902654F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21" y="2418342"/>
            <a:ext cx="7538757" cy="41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1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C6B51-E2A0-DB50-86CE-FE759081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 </a:t>
            </a:r>
            <a:r>
              <a:rPr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E9C01B-2EBE-4248-8A42-F350DA38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zh-CN" altLang="en-US" dirty="0">
                <a:solidFill>
                  <a:srgbClr val="58B881"/>
                </a:solidFill>
              </a:rPr>
              <a:t>虚拟</a:t>
            </a:r>
            <a:r>
              <a:rPr lang="en-US" altLang="zh-CN" dirty="0">
                <a:solidFill>
                  <a:srgbClr val="58B881"/>
                </a:solidFill>
              </a:rPr>
              <a:t>DOM</a:t>
            </a:r>
            <a:r>
              <a:rPr lang="en-US" altLang="zh-CN" dirty="0"/>
              <a:t>+</a:t>
            </a:r>
            <a:r>
              <a:rPr lang="zh-CN" altLang="en-US" dirty="0"/>
              <a:t>优秀的</a:t>
            </a:r>
            <a:r>
              <a:rPr lang="en-US" altLang="zh-CN" dirty="0">
                <a:solidFill>
                  <a:srgbClr val="58B881"/>
                </a:solidFill>
              </a:rPr>
              <a:t>Diff</a:t>
            </a:r>
            <a:r>
              <a:rPr lang="zh-CN" altLang="en-US" dirty="0">
                <a:solidFill>
                  <a:srgbClr val="58B881"/>
                </a:solidFill>
              </a:rPr>
              <a:t>算法</a:t>
            </a:r>
            <a:r>
              <a:rPr lang="zh-CN" altLang="en-US" dirty="0"/>
              <a:t>，尽量</a:t>
            </a:r>
            <a:r>
              <a:rPr lang="zh-CN" altLang="en-US" dirty="0">
                <a:solidFill>
                  <a:srgbClr val="58B881"/>
                </a:solidFill>
              </a:rPr>
              <a:t>复用</a:t>
            </a:r>
            <a:r>
              <a:rPr lang="en-US" altLang="zh-CN" dirty="0">
                <a:solidFill>
                  <a:srgbClr val="58B881"/>
                </a:solidFill>
              </a:rPr>
              <a:t>DOM</a:t>
            </a:r>
            <a:r>
              <a:rPr lang="zh-CN" altLang="en-US" dirty="0">
                <a:solidFill>
                  <a:srgbClr val="58B881"/>
                </a:solidFill>
              </a:rPr>
              <a:t>结点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A4C382-0EE3-4F04-DF36-C0FFCF3F3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97" y="2541190"/>
            <a:ext cx="7021606" cy="37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3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990CE-51E2-EEA1-9770-3B7A8AB9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如何使用</a:t>
            </a:r>
            <a:r>
              <a:rPr lang="en-US" altLang="zh-CN" dirty="0"/>
              <a:t>Vue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B974A-ED2E-BCAD-CF6D-A8F08938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引用</a:t>
            </a:r>
            <a:r>
              <a:rPr lang="en-US" altLang="zh-CN" dirty="0"/>
              <a:t>vue.js(</a:t>
            </a:r>
            <a:r>
              <a:rPr lang="zh-CN" altLang="en-US" dirty="0"/>
              <a:t>开发版本</a:t>
            </a:r>
            <a:r>
              <a:rPr lang="en-US" altLang="zh-CN" dirty="0"/>
              <a:t>)  /vue.min.js(</a:t>
            </a:r>
            <a:r>
              <a:rPr lang="zh-CN" altLang="en-US" dirty="0"/>
              <a:t>线上版本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new Vue({}) </a:t>
            </a:r>
            <a:r>
              <a:rPr lang="zh-CN" altLang="en-US" dirty="0"/>
              <a:t>创建</a:t>
            </a:r>
            <a:r>
              <a:rPr lang="en-US" altLang="zh-CN" dirty="0" err="1"/>
              <a:t>vue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zh-CN" altLang="en-US" dirty="0"/>
              <a:t>绑定容器</a:t>
            </a:r>
            <a:endParaRPr lang="en-US" altLang="zh-CN" dirty="0"/>
          </a:p>
          <a:p>
            <a:r>
              <a:rPr lang="zh-CN" altLang="en-US" dirty="0"/>
              <a:t>。。。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67FAB7-8F47-800D-14B0-2711858D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56" y="2967229"/>
            <a:ext cx="5811559" cy="26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8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72628-4DCB-E0C4-4015-7A399180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Vue </a:t>
            </a:r>
            <a:r>
              <a:rPr lang="zh-CN" altLang="en-US" dirty="0"/>
              <a:t>模板语法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EED135-F93D-AD13-109F-7CE5E5FA1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插值语法：</a:t>
            </a:r>
            <a:r>
              <a:rPr lang="en-US" altLang="zh-CN" dirty="0"/>
              <a:t>{{xxx}}</a:t>
            </a:r>
          </a:p>
          <a:p>
            <a:pPr lvl="1"/>
            <a:r>
              <a:rPr lang="zh-CN" altLang="en-US" dirty="0"/>
              <a:t>功能：用于解析标签体内容。</a:t>
            </a:r>
          </a:p>
          <a:p>
            <a:pPr lvl="1"/>
            <a:r>
              <a:rPr lang="zh-CN" altLang="en-US" dirty="0"/>
              <a:t>写法：</a:t>
            </a:r>
            <a:r>
              <a:rPr lang="en-US" altLang="zh-CN" dirty="0"/>
              <a:t>{{ xxx }}</a:t>
            </a:r>
            <a:r>
              <a:rPr lang="zh-CN" altLang="en-US" dirty="0"/>
              <a:t>，</a:t>
            </a:r>
            <a:r>
              <a:rPr lang="en-US" altLang="zh-CN" dirty="0"/>
              <a:t>xxx</a:t>
            </a:r>
            <a:r>
              <a:rPr lang="zh-CN" altLang="en-US" dirty="0"/>
              <a:t>是</a:t>
            </a:r>
            <a:r>
              <a:rPr lang="en-US" altLang="zh-CN" dirty="0" err="1"/>
              <a:t>js</a:t>
            </a:r>
            <a:r>
              <a:rPr lang="zh-CN" altLang="en-US" dirty="0"/>
              <a:t>表达式，且可以直接读取到</a:t>
            </a:r>
            <a:r>
              <a:rPr lang="en-US" altLang="zh-CN" dirty="0"/>
              <a:t>data </a:t>
            </a:r>
            <a:r>
              <a:rPr lang="zh-CN" altLang="en-US" dirty="0"/>
              <a:t>中的所有属性。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指令语法：</a:t>
            </a:r>
            <a:r>
              <a:rPr lang="en-US" altLang="zh-CN" dirty="0"/>
              <a:t>v-bind:</a:t>
            </a:r>
          </a:p>
          <a:p>
            <a:pPr lvl="1"/>
            <a:r>
              <a:rPr lang="zh-CN" altLang="en-US" dirty="0"/>
              <a:t>功能：用于解析标签（包括：标签属性、标签体内容、绑定事件等）。</a:t>
            </a:r>
          </a:p>
          <a:p>
            <a:pPr lvl="1"/>
            <a:r>
              <a:rPr lang="zh-CN" altLang="en-US" dirty="0"/>
              <a:t>举例：</a:t>
            </a:r>
            <a:r>
              <a:rPr lang="en-US" altLang="zh-CN" dirty="0" err="1"/>
              <a:t>v-bind:href</a:t>
            </a:r>
            <a:r>
              <a:rPr lang="en-US" altLang="zh-CN" dirty="0"/>
              <a:t>="xxx" </a:t>
            </a:r>
            <a:r>
              <a:rPr lang="zh-CN" altLang="en-US" dirty="0"/>
              <a:t>或者 </a:t>
            </a:r>
            <a:r>
              <a:rPr lang="en-US" altLang="zh-CN" dirty="0"/>
              <a:t>:</a:t>
            </a:r>
            <a:r>
              <a:rPr lang="en-US" altLang="zh-CN" dirty="0" err="1"/>
              <a:t>href</a:t>
            </a:r>
            <a:r>
              <a:rPr lang="en-US" altLang="zh-CN" dirty="0"/>
              <a:t>="xxx" xxx</a:t>
            </a:r>
            <a:r>
              <a:rPr lang="zh-CN" altLang="en-US" dirty="0"/>
              <a:t>同样是</a:t>
            </a:r>
            <a:r>
              <a:rPr lang="en-US" altLang="zh-CN" dirty="0" err="1"/>
              <a:t>js</a:t>
            </a:r>
            <a:r>
              <a:rPr lang="zh-CN" altLang="en-US" dirty="0"/>
              <a:t>表达式，且可以直接读取到</a:t>
            </a:r>
            <a:r>
              <a:rPr lang="en-US" altLang="zh-CN" dirty="0"/>
              <a:t>data </a:t>
            </a:r>
            <a:r>
              <a:rPr lang="zh-CN" altLang="en-US" dirty="0"/>
              <a:t>中的所有属性。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8908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2892</Words>
  <Application>Microsoft Office PowerPoint</Application>
  <PresentationFormat>宽屏</PresentationFormat>
  <Paragraphs>267</Paragraphs>
  <Slides>35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Helvetica Neue</vt:lpstr>
      <vt:lpstr>Inter</vt:lpstr>
      <vt:lpstr>等线</vt:lpstr>
      <vt:lpstr>等线 Light</vt:lpstr>
      <vt:lpstr>Arial</vt:lpstr>
      <vt:lpstr>Arial</vt:lpstr>
      <vt:lpstr>Monaco</vt:lpstr>
      <vt:lpstr>Office 主题​​</vt:lpstr>
      <vt:lpstr>PowerPoint 演示文稿</vt:lpstr>
      <vt:lpstr>Vue 是什么？</vt:lpstr>
      <vt:lpstr>Vue的来历</vt:lpstr>
      <vt:lpstr>Vue 的特点</vt:lpstr>
      <vt:lpstr>Vue 的特点</vt:lpstr>
      <vt:lpstr>Vue 的特点</vt:lpstr>
      <vt:lpstr>Vue 的特点</vt:lpstr>
      <vt:lpstr>如何使用Vue</vt:lpstr>
      <vt:lpstr> Vue 模板语法</vt:lpstr>
      <vt:lpstr>Vue 数据绑定</vt:lpstr>
      <vt:lpstr>Vue 中的 MVVM模型</vt:lpstr>
      <vt:lpstr>数据代理</vt:lpstr>
      <vt:lpstr>Vue中的数据代理</vt:lpstr>
      <vt:lpstr>Vue的数据监视</vt:lpstr>
      <vt:lpstr>Vue的事件处理 methods</vt:lpstr>
      <vt:lpstr>Vue的事件修饰符</vt:lpstr>
      <vt:lpstr>Vue的键盘事件</vt:lpstr>
      <vt:lpstr>Vue的计算属性 computed</vt:lpstr>
      <vt:lpstr>Vue的侦听属性 watch</vt:lpstr>
      <vt:lpstr>Vue中绑定样式 :class / :style</vt:lpstr>
      <vt:lpstr>条件渲染 v-if/ v-show</vt:lpstr>
      <vt:lpstr>列表渲染 v-for</vt:lpstr>
      <vt:lpstr>key 的作用</vt:lpstr>
      <vt:lpstr>key 的作用</vt:lpstr>
      <vt:lpstr>key 的作用</vt:lpstr>
      <vt:lpstr>收集表单数据</vt:lpstr>
      <vt:lpstr>过滤器 filters</vt:lpstr>
      <vt:lpstr>内置指令</vt:lpstr>
      <vt:lpstr>v-text</vt:lpstr>
      <vt:lpstr>v-html</vt:lpstr>
      <vt:lpstr>cookies工作流程</vt:lpstr>
      <vt:lpstr>cookies工作流程</vt:lpstr>
      <vt:lpstr>cookies</vt:lpstr>
      <vt:lpstr>v-clock</vt:lpstr>
      <vt:lpstr> 自定义指令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Vue小课堂</dc:title>
  <dc:creator>Wang Dorothea</dc:creator>
  <cp:lastModifiedBy>Wang Dorothea</cp:lastModifiedBy>
  <cp:revision>33</cp:revision>
  <dcterms:created xsi:type="dcterms:W3CDTF">2022-07-01T07:04:28Z</dcterms:created>
  <dcterms:modified xsi:type="dcterms:W3CDTF">2022-07-14T14:49:16Z</dcterms:modified>
</cp:coreProperties>
</file>